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313" r:id="rId3"/>
    <p:sldId id="296" r:id="rId4"/>
    <p:sldId id="321" r:id="rId5"/>
    <p:sldId id="301" r:id="rId6"/>
    <p:sldId id="320" r:id="rId7"/>
    <p:sldId id="308" r:id="rId8"/>
    <p:sldId id="322" r:id="rId9"/>
    <p:sldId id="307" r:id="rId10"/>
    <p:sldId id="318" r:id="rId11"/>
    <p:sldId id="305" r:id="rId12"/>
    <p:sldId id="302" r:id="rId13"/>
    <p:sldId id="323" r:id="rId14"/>
    <p:sldId id="312" r:id="rId15"/>
    <p:sldId id="295" r:id="rId16"/>
    <p:sldId id="303" r:id="rId17"/>
    <p:sldId id="317" r:id="rId18"/>
    <p:sldId id="324" r:id="rId19"/>
    <p:sldId id="314" r:id="rId20"/>
    <p:sldId id="304" r:id="rId21"/>
    <p:sldId id="263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CC89F1-614E-51F0-1F9F-882EB739C557}" name="Guest User" initials="GU" userId="S::urn:spo:anon#608407fbfc94554792243f824bf6438b11592fe9ecd14c694cc98bd6eff2ecc3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BE8"/>
    <a:srgbClr val="EA2870"/>
    <a:srgbClr val="EB196D"/>
    <a:srgbClr val="000000"/>
    <a:srgbClr val="F0D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F974F1-8EC5-3F9E-805F-EDB65BDC49D1}" v="7" dt="2024-10-02T20:07:01.786"/>
    <p1510:client id="{63F4FA4A-ED09-649F-2221-6A5551938534}" v="55" dt="2024-10-03T01:27:17.819"/>
    <p1510:client id="{E339CE20-51F2-6D9A-58E1-70F320F31C4F}" v="1272" dt="2024-10-02T20:06:27.087"/>
    <p1510:client id="{FF53F166-AF54-4B8B-8DCD-0B777511E877}" v="34" dt="2024-10-02T16:23:09.64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45034" autoAdjust="0"/>
  </p:normalViewPr>
  <p:slideViewPr>
    <p:cSldViewPr snapToGrid="0">
      <p:cViewPr varScale="1">
        <p:scale>
          <a:sx n="26" d="100"/>
          <a:sy n="26" d="100"/>
        </p:scale>
        <p:origin x="346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er-sphere.com/peer-coaching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peer-sphere.com/hybrid-conferences/" TargetMode="External"/><Relationship Id="rId4" Type="http://schemas.openxmlformats.org/officeDocument/2006/relationships/hyperlink" Target="https://www.peer-sphere.com/peer-to-peer-events/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/>
            </a:pPr>
            <a:r>
              <a:rPr lang="en-US" b="1" dirty="0">
                <a:solidFill>
                  <a:srgbClr val="2C3BE8"/>
                </a:solidFill>
              </a:rPr>
              <a:t>SLIDE 1: Welcome</a:t>
            </a:r>
            <a:endParaRPr lang="en-US" dirty="0">
              <a:solidFill>
                <a:srgbClr val="2C3BE8"/>
              </a:solidFill>
            </a:endParaRPr>
          </a:p>
          <a:p>
            <a:pPr algn="l">
              <a:defRPr/>
            </a:pPr>
            <a:r>
              <a:rPr lang="en-US" dirty="0">
                <a:solidFill>
                  <a:srgbClr val="2C3BE8"/>
                </a:solidFill>
              </a:rPr>
              <a:t> </a:t>
            </a:r>
          </a:p>
          <a:p>
            <a:pPr algn="l">
              <a:defRPr/>
            </a:pPr>
            <a:r>
              <a:rPr lang="en-US" b="1" dirty="0">
                <a:solidFill>
                  <a:srgbClr val="2C3BE8"/>
                </a:solidFill>
              </a:rPr>
              <a:t>Harnessing the Power of Collaborative Communities </a:t>
            </a:r>
            <a:r>
              <a:rPr lang="en-US" dirty="0">
                <a:solidFill>
                  <a:srgbClr val="2C3BE8"/>
                </a:solidFill>
              </a:rPr>
              <a:t>– Peer Sphere believes that when educators connect, share, and innovate together, the entire education landscape transforms.</a:t>
            </a:r>
          </a:p>
          <a:p>
            <a:pPr algn="l">
              <a:defRPr/>
            </a:pPr>
            <a:r>
              <a:rPr lang="en-US" dirty="0">
                <a:solidFill>
                  <a:srgbClr val="2C3BE8"/>
                </a:solidFill>
              </a:rPr>
              <a:t> </a:t>
            </a:r>
          </a:p>
          <a:p>
            <a:pPr algn="l">
              <a:defRPr/>
            </a:pPr>
            <a:r>
              <a:rPr lang="en-US" dirty="0">
                <a:solidFill>
                  <a:srgbClr val="2C3BE8"/>
                </a:solidFill>
              </a:rPr>
              <a:t>This slide deck is a recommended optional resource for School Account Managers (SAMs) to introduce </a:t>
            </a:r>
            <a:r>
              <a:rPr lang="en-US" dirty="0" err="1">
                <a:solidFill>
                  <a:srgbClr val="2C3BE8"/>
                </a:solidFill>
              </a:rPr>
              <a:t>PeerSphere</a:t>
            </a:r>
            <a:r>
              <a:rPr lang="en-US" dirty="0">
                <a:solidFill>
                  <a:srgbClr val="2C3BE8"/>
                </a:solidFill>
              </a:rPr>
              <a:t> to school staff. </a:t>
            </a:r>
          </a:p>
          <a:p>
            <a:pPr algn="l">
              <a:defRPr/>
            </a:pPr>
            <a:r>
              <a:rPr lang="en-US" dirty="0">
                <a:solidFill>
                  <a:srgbClr val="2C3BE8"/>
                </a:solidFill>
              </a:rPr>
              <a:t>It is designed to support a 60 minute in-school PD session. </a:t>
            </a:r>
          </a:p>
          <a:p>
            <a:pPr algn="l">
              <a:defRPr/>
            </a:pPr>
            <a:r>
              <a:rPr lang="en-US" dirty="0">
                <a:solidFill>
                  <a:srgbClr val="2C3BE8"/>
                </a:solidFill>
              </a:rPr>
              <a:t>The following timings and order of running are suggested and can be adjusted to fit school contexts. </a:t>
            </a:r>
          </a:p>
          <a:p>
            <a:pPr algn="l">
              <a:defRPr/>
            </a:pPr>
            <a:r>
              <a:rPr lang="en-US" dirty="0">
                <a:solidFill>
                  <a:srgbClr val="2C3BE8"/>
                </a:solidFill>
              </a:rPr>
              <a:t> </a:t>
            </a:r>
          </a:p>
          <a:p>
            <a:pPr marL="285750" indent="-285750" algn="l">
              <a:buFont typeface="Arial,Sans-Serif"/>
              <a:buChar char="•"/>
              <a:defRPr/>
            </a:pPr>
            <a:r>
              <a:rPr lang="en-US" dirty="0">
                <a:solidFill>
                  <a:srgbClr val="2C3BE8"/>
                </a:solidFill>
              </a:rPr>
              <a:t>As a large Group: 20 mins – Slides 1 - 13</a:t>
            </a:r>
          </a:p>
          <a:p>
            <a:pPr marL="285750" indent="-285750" algn="l">
              <a:buFont typeface="Arial,Sans-Serif"/>
              <a:buChar char="•"/>
              <a:defRPr/>
            </a:pPr>
            <a:r>
              <a:rPr lang="en-US" dirty="0">
                <a:solidFill>
                  <a:srgbClr val="2C3BE8"/>
                </a:solidFill>
              </a:rPr>
              <a:t>In small Groups/Teams: 20 mins – Slides 14 onwards</a:t>
            </a:r>
          </a:p>
          <a:p>
            <a:pPr marL="285750" indent="-285750" algn="l">
              <a:buFont typeface="Arial,Sans-Serif"/>
              <a:buChar char="•"/>
              <a:defRPr/>
            </a:pPr>
            <a:r>
              <a:rPr lang="en-US" dirty="0">
                <a:solidFill>
                  <a:srgbClr val="2C3BE8"/>
                </a:solidFill>
              </a:rPr>
              <a:t>Pairs/Individuals: 20 mins – Slide 18 to get started</a:t>
            </a:r>
          </a:p>
          <a:p>
            <a:pPr marL="285750" indent="-285750" algn="l">
              <a:buFont typeface="Arial,Sans-Serif"/>
              <a:buChar char="•"/>
              <a:defRPr/>
            </a:pPr>
            <a:endParaRPr lang="en-US" dirty="0">
              <a:solidFill>
                <a:srgbClr val="2C3BE8"/>
              </a:solidFill>
            </a:endParaRPr>
          </a:p>
          <a:p>
            <a:pPr algn="l">
              <a:defRPr/>
            </a:pPr>
            <a:r>
              <a:rPr lang="en-US">
                <a:solidFill>
                  <a:srgbClr val="2C3BE8"/>
                </a:solidFill>
              </a:rPr>
              <a:t>See handbook for more detailed outline of a suggested session: </a:t>
            </a:r>
            <a:r>
              <a:rPr lang="en-US" dirty="0">
                <a:solidFill>
                  <a:srgbClr val="2C3BE8"/>
                </a:solidFill>
              </a:rPr>
              <a:t>https://www.peer-sphere.com/peersphere-handbook-2024-2025/</a:t>
            </a:r>
          </a:p>
          <a:p>
            <a:pPr algn="l">
              <a:defRPr/>
            </a:pPr>
            <a:endParaRPr lang="en-US" dirty="0">
              <a:solidFill>
                <a:srgbClr val="2C3BE8"/>
              </a:solidFill>
            </a:endParaRPr>
          </a:p>
          <a:p>
            <a:pPr algn="l">
              <a:defRPr/>
            </a:pPr>
            <a:r>
              <a:rPr lang="en-US" b="1" dirty="0">
                <a:solidFill>
                  <a:srgbClr val="2C3BE8"/>
                </a:solidFill>
              </a:rPr>
              <a:t>Note for Facilitator: Tailor slides 4, 9 and 18 with school specific information. In order to facilitate session delivery, you might want to:</a:t>
            </a:r>
            <a:endParaRPr lang="en-US" dirty="0">
              <a:solidFill>
                <a:srgbClr val="2C3BE8"/>
              </a:solidFill>
            </a:endParaRPr>
          </a:p>
          <a:p>
            <a:pPr marL="285750" indent="-285750" algn="l">
              <a:buFont typeface="Arial,Sans-Serif"/>
              <a:buChar char="•"/>
              <a:defRPr/>
            </a:pPr>
            <a:r>
              <a:rPr lang="en-US" dirty="0">
                <a:solidFill>
                  <a:srgbClr val="2C3BE8"/>
                </a:solidFill>
              </a:rPr>
              <a:t>Share a digital version of the PowerPoint slides to all staff to enable quick reference to your unique school URL and key information.</a:t>
            </a:r>
          </a:p>
          <a:p>
            <a:pPr marL="285750" indent="-285750" algn="l">
              <a:buFont typeface="Arial,Sans-Serif"/>
              <a:buChar char="•"/>
              <a:defRPr/>
            </a:pPr>
            <a:r>
              <a:rPr lang="en-US" dirty="0">
                <a:solidFill>
                  <a:srgbClr val="2C3BE8"/>
                </a:solidFill>
              </a:rPr>
              <a:t>Provide copies of the PowerPoint slides printed three to a page with space for notes for each staff member.</a:t>
            </a:r>
          </a:p>
        </p:txBody>
      </p:sp>
    </p:spTree>
    <p:extLst>
      <p:ext uri="{BB962C8B-B14F-4D97-AF65-F5344CB8AC3E}">
        <p14:creationId xmlns:p14="http://schemas.microsoft.com/office/powerpoint/2010/main" val="3469757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dirty="0">
                <a:solidFill>
                  <a:schemeClr val="accent6"/>
                </a:solidFill>
              </a:rPr>
              <a:t>SLIDE 10: Our Impact </a:t>
            </a:r>
          </a:p>
          <a:p>
            <a:pPr algn="l"/>
            <a:endParaRPr lang="en-GB" dirty="0">
              <a:solidFill>
                <a:srgbClr val="FF42A1"/>
              </a:solidFill>
            </a:endParaRPr>
          </a:p>
          <a:p>
            <a:pPr algn="l"/>
            <a:r>
              <a:rPr lang="en-GB">
                <a:solidFill>
                  <a:schemeClr val="accent6"/>
                </a:solidFill>
              </a:rPr>
              <a:t>ACTIVITY: Share impact highlights.</a:t>
            </a:r>
          </a:p>
          <a:p>
            <a:pPr algn="l"/>
            <a:endParaRPr lang="en-GB" dirty="0">
              <a:solidFill>
                <a:schemeClr val="accent6"/>
              </a:solidFill>
            </a:endParaRPr>
          </a:p>
          <a:p>
            <a:pPr algn="l"/>
            <a:r>
              <a:rPr lang="en-GB" dirty="0">
                <a:solidFill>
                  <a:schemeClr val="accent6"/>
                </a:solidFill>
              </a:rPr>
              <a:t>Note for Facilitator: Invite staff to download and view the impact report during individual/paired work time towards the end of the session.</a:t>
            </a:r>
          </a:p>
        </p:txBody>
      </p:sp>
    </p:spTree>
    <p:extLst>
      <p:ext uri="{BB962C8B-B14F-4D97-AF65-F5344CB8AC3E}">
        <p14:creationId xmlns:p14="http://schemas.microsoft.com/office/powerpoint/2010/main" val="364117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</a:pPr>
            <a:r>
              <a:rPr lang="en-US" b="1" dirty="0"/>
              <a:t>SLIDE 11: Our Impact </a:t>
            </a:r>
            <a:endParaRPr lang="en-GB" sz="2000" b="1" dirty="0">
              <a:solidFill>
                <a:srgbClr val="FF42A1"/>
              </a:solidFill>
              <a:latin typeface="Livvic"/>
              <a:cs typeface="Helvetica"/>
            </a:endParaRPr>
          </a:p>
          <a:p>
            <a:endParaRPr lang="en-US" dirty="0"/>
          </a:p>
          <a:p>
            <a:r>
              <a:rPr lang="en-US" dirty="0"/>
              <a:t>ACTIVITY: Invite staff to read testimonials from some of </a:t>
            </a:r>
            <a:r>
              <a:rPr lang="en-US" dirty="0" err="1"/>
              <a:t>PeerSphere's</a:t>
            </a:r>
            <a:r>
              <a:rPr lang="en-US" dirty="0"/>
              <a:t> current partner schools.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Stephen Taylor on inclusive professional learning – equitable and accessible to all staff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Jocelyn Chen on how shared ideas impacted change in practice in her library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Kasson Bratton as year on year continued school partner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GB" dirty="0"/>
              <a:t>Note for Facilitator: Invite staff to download and view the impact report during individual/paired work time towards the end of the session.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383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SLIDE 12: How it works?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ACTIVITY: Click on the link to watch about how </a:t>
            </a:r>
            <a:r>
              <a:rPr lang="en-US" dirty="0" err="1"/>
              <a:t>PeerSphere</a:t>
            </a:r>
            <a:r>
              <a:rPr lang="en-US" dirty="0"/>
              <a:t> works. (Video Length: 2:00)</a:t>
            </a:r>
          </a:p>
          <a:p>
            <a:pPr algn="l"/>
            <a:endParaRPr lang="en-US" dirty="0"/>
          </a:p>
          <a:p>
            <a:r>
              <a:rPr lang="en-GB" dirty="0"/>
              <a:t>Listen to Michael Iannini talk about the Core Journey with </a:t>
            </a:r>
            <a:r>
              <a:rPr lang="en-GB" dirty="0" err="1"/>
              <a:t>PeerSphere</a:t>
            </a:r>
            <a:r>
              <a:rPr lang="en-GB" dirty="0"/>
              <a:t>.</a:t>
            </a:r>
            <a:endParaRPr lang="en-US" dirty="0"/>
          </a:p>
          <a:p>
            <a:endParaRPr lang="en-GB" b="0" i="0" dirty="0">
              <a:effectLst/>
              <a:highlight>
                <a:srgbClr val="FFFFFF"/>
              </a:highlight>
              <a:latin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265970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dirty="0"/>
              <a:t>SLIDE 13: Instructions for Teams and Small Groups </a:t>
            </a:r>
            <a:endParaRPr lang="en-US" dirty="0"/>
          </a:p>
          <a:p>
            <a:pPr algn="l"/>
            <a:r>
              <a:rPr lang="en-GB" dirty="0"/>
              <a:t> </a:t>
            </a:r>
          </a:p>
          <a:p>
            <a:pPr algn="l"/>
            <a:r>
              <a:rPr lang="en-GB" dirty="0"/>
              <a:t>ACTIVITY: The large group can now split up in a two-part next step. Explain that staff will: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1. </a:t>
            </a:r>
            <a:r>
              <a:rPr lang="en-GB" b="1" dirty="0"/>
              <a:t>Work in smaller groups and teams (20 mins)</a:t>
            </a:r>
            <a:r>
              <a:rPr lang="en-GB" dirty="0"/>
              <a:t>: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Explore slide 14 onwards to learn about how </a:t>
            </a:r>
            <a:r>
              <a:rPr lang="en-GB" dirty="0" err="1"/>
              <a:t>PeerSphere</a:t>
            </a:r>
            <a:r>
              <a:rPr lang="en-GB" dirty="0"/>
              <a:t> works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Ask questions and have conversations about which community you’d like to join</a:t>
            </a:r>
          </a:p>
          <a:p>
            <a:pPr marL="342900" indent="-342900" algn="l">
              <a:buFont typeface="Arial"/>
              <a:buChar char="•"/>
            </a:pPr>
            <a:endParaRPr lang="en-GB" dirty="0"/>
          </a:p>
          <a:p>
            <a:pPr algn="l"/>
            <a:r>
              <a:rPr lang="en-GB" dirty="0"/>
              <a:t>2. </a:t>
            </a:r>
            <a:r>
              <a:rPr lang="en-GB" b="1" dirty="0"/>
              <a:t>Spend time individually or in pairs (20 mins)</a:t>
            </a:r>
            <a:r>
              <a:rPr lang="en-GB" dirty="0"/>
              <a:t>: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Use the sign up URL on slide 18. 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Start getting connected with a chosen community. 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Have a conversation with a colleague to help make the most appropriate choice.</a:t>
            </a:r>
          </a:p>
          <a:p>
            <a:pPr algn="l"/>
            <a:r>
              <a:rPr lang="en-GB" dirty="0"/>
              <a:t> </a:t>
            </a:r>
          </a:p>
          <a:p>
            <a:pPr algn="l"/>
            <a:r>
              <a:rPr lang="en-GB" dirty="0"/>
              <a:t>Note for Facilitator: Before going into small groups and teams, invite thinking about ways to get the most out of </a:t>
            </a:r>
            <a:r>
              <a:rPr lang="en-GB" dirty="0" err="1"/>
              <a:t>PeerSphere</a:t>
            </a:r>
            <a:r>
              <a:rPr lang="en-GB" dirty="0"/>
              <a:t> ... 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School leadership - Consideration of priority communities that can best support school development goals, invite volunteers and allocate to communities.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GB" dirty="0"/>
              <a:t>Teams - Discuss and decide which communities individuals can each join to benefit dept/team collective work. 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GB" dirty="0"/>
              <a:t>Teams - Join communities </a:t>
            </a:r>
            <a:r>
              <a:rPr lang="en-GB" b="0" i="0" dirty="0">
                <a:effectLst/>
              </a:rPr>
              <a:t>in </a:t>
            </a:r>
            <a:r>
              <a:rPr lang="en-GB" dirty="0"/>
              <a:t>dyads to support each other bring </a:t>
            </a:r>
            <a:r>
              <a:rPr lang="en-GB" b="0" i="0" dirty="0">
                <a:effectLst/>
              </a:rPr>
              <a:t>the </a:t>
            </a:r>
            <a:r>
              <a:rPr lang="en-GB" dirty="0"/>
              <a:t>learning back into the school. 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GB" dirty="0"/>
              <a:t>Individuals – Might want to discuss with appraisers/reviewers to connect a </a:t>
            </a:r>
            <a:r>
              <a:rPr lang="en-GB" dirty="0" err="1"/>
              <a:t>PeerSphere</a:t>
            </a:r>
            <a:r>
              <a:rPr lang="en-GB" dirty="0"/>
              <a:t> community with individual professional growth processes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GB" dirty="0"/>
              <a:t>Other ideas...?</a:t>
            </a:r>
          </a:p>
          <a:p>
            <a:pPr algn="l">
              <a:defRPr/>
            </a:pPr>
            <a:r>
              <a:rPr lang="en-GB" dirty="0"/>
              <a:t> </a:t>
            </a:r>
          </a:p>
          <a:p>
            <a:pPr algn="l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593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dirty="0"/>
              <a:t>SLIDE 14: How it works </a:t>
            </a:r>
            <a:endParaRPr lang="en-US" dirty="0"/>
          </a:p>
          <a:p>
            <a:pPr algn="l"/>
            <a:r>
              <a:rPr lang="en-GB" dirty="0"/>
              <a:t> </a:t>
            </a:r>
            <a:endParaRPr lang="en-US" dirty="0"/>
          </a:p>
          <a:p>
            <a:pPr algn="l"/>
            <a:r>
              <a:rPr lang="en-GB" dirty="0"/>
              <a:t>ACTIVITY: Click on the slide link to explore all the Communities. </a:t>
            </a:r>
            <a:endParaRPr lang="en-US" dirty="0">
              <a:solidFill>
                <a:srgbClr val="000000"/>
              </a:solidFill>
              <a:latin typeface="Helvetica Neue"/>
              <a:cs typeface="Helvetica"/>
            </a:endParaRPr>
          </a:p>
          <a:p>
            <a:pPr algn="l"/>
            <a:endParaRPr lang="en-GB" dirty="0">
              <a:solidFill>
                <a:srgbClr val="000000"/>
              </a:solidFill>
              <a:latin typeface="Helvetica Neue"/>
            </a:endParaRPr>
          </a:p>
          <a:p>
            <a:pPr algn="l"/>
            <a:r>
              <a:rPr lang="en-GB" dirty="0">
                <a:solidFill>
                  <a:srgbClr val="000000"/>
                </a:solidFill>
                <a:latin typeface="Helvetica Neue"/>
              </a:rPr>
              <a:t>The </a:t>
            </a:r>
            <a:r>
              <a:rPr lang="en-GB" err="1">
                <a:solidFill>
                  <a:srgbClr val="000000"/>
                </a:solidFill>
                <a:latin typeface="Helvetica Neue"/>
              </a:rPr>
              <a:t>PeerSphere</a:t>
            </a:r>
            <a:r>
              <a:rPr lang="en-GB" dirty="0">
                <a:solidFill>
                  <a:srgbClr val="000000"/>
                </a:solidFill>
                <a:latin typeface="Helvetica Neue"/>
              </a:rPr>
              <a:t> journey …</a:t>
            </a:r>
          </a:p>
          <a:p>
            <a:pPr algn="l"/>
            <a:endParaRPr lang="en-GB" dirty="0">
              <a:solidFill>
                <a:srgbClr val="000000"/>
              </a:solidFill>
              <a:latin typeface="Helvetica Neue"/>
            </a:endParaRPr>
          </a:p>
          <a:p>
            <a:pPr marL="285750" indent="-285750" algn="l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Helvetica Neue"/>
              </a:rPr>
              <a:t>60+ Communities to choose from – unlimited access for different roles and themes. Example of Middle Leader </a:t>
            </a:r>
            <a:r>
              <a:rPr lang="en-GB" dirty="0" err="1">
                <a:solidFill>
                  <a:srgbClr val="000000"/>
                </a:solidFill>
                <a:latin typeface="Helvetica Neue"/>
              </a:rPr>
              <a:t>Commnity</a:t>
            </a:r>
            <a:r>
              <a:rPr lang="en-GB" dirty="0">
                <a:solidFill>
                  <a:srgbClr val="000000"/>
                </a:solidFill>
                <a:latin typeface="Helvetica Neue"/>
              </a:rPr>
              <a:t> = New Middle Leader Community</a:t>
            </a:r>
          </a:p>
          <a:p>
            <a:pPr marL="285750" indent="-285750" algn="l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Helvetica Neue"/>
              </a:rPr>
              <a:t>Regular Virtual Meet-Ups – Four 90-minute live sessions hosted by experts throughout the school year</a:t>
            </a:r>
          </a:p>
          <a:p>
            <a:pPr marL="285750" indent="-285750" algn="l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Helvetica Neue"/>
              </a:rPr>
              <a:t>Free Access to in-person Events – regular in-person topical Peer-to-Peer and hybrid bilingual conferences for various job roles</a:t>
            </a:r>
          </a:p>
          <a:p>
            <a:pPr marL="285750" indent="-285750" algn="l">
              <a:buFont typeface="Arial"/>
              <a:buChar char="•"/>
            </a:pPr>
            <a:endParaRPr lang="en-GB" dirty="0">
              <a:solidFill>
                <a:srgbClr val="000000"/>
              </a:solidFill>
              <a:latin typeface="Helvetica Neue"/>
            </a:endParaRPr>
          </a:p>
          <a:p>
            <a:endParaRPr lang="en-GB" sz="3600">
              <a:solidFill>
                <a:srgbClr val="FF42A1"/>
              </a:solidFill>
              <a:latin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3111905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dirty="0"/>
              <a:t>SLIDE 15: Your Journey with Us </a:t>
            </a:r>
            <a:endParaRPr lang="en-US" dirty="0"/>
          </a:p>
          <a:p>
            <a:pPr algn="l"/>
            <a:r>
              <a:rPr lang="en-GB" dirty="0"/>
              <a:t> </a:t>
            </a:r>
            <a:endParaRPr lang="en-US" dirty="0"/>
          </a:p>
          <a:p>
            <a:pPr algn="l"/>
            <a:r>
              <a:rPr lang="en-GB" dirty="0"/>
              <a:t>ACTIVITY: Click on the slide link to find out more about the journey.</a:t>
            </a:r>
            <a:endParaRPr lang="en-US" dirty="0"/>
          </a:p>
          <a:p>
            <a:pPr algn="l"/>
            <a:endParaRPr lang="en-GB" dirty="0"/>
          </a:p>
          <a:p>
            <a:r>
              <a:rPr lang="en-GB" dirty="0"/>
              <a:t>Your Core Journey with </a:t>
            </a:r>
            <a:r>
              <a:rPr lang="en-GB" dirty="0" err="1"/>
              <a:t>PeerSphere</a:t>
            </a:r>
            <a:r>
              <a:rPr lang="en-GB" dirty="0"/>
              <a:t> has 4 stages:</a:t>
            </a:r>
            <a:endParaRPr lang="en-US" dirty="0"/>
          </a:p>
          <a:p>
            <a:endParaRPr lang="en-GB" dirty="0"/>
          </a:p>
          <a:p>
            <a:pPr>
              <a:lnSpc>
                <a:spcPct val="100000"/>
              </a:lnSpc>
            </a:pPr>
            <a:r>
              <a:rPr lang="en-US" dirty="0"/>
              <a:t>1. Check-in…</a:t>
            </a:r>
            <a:r>
              <a:rPr lang="en-GB" dirty="0"/>
              <a:t>Activation, check out your community hub, introduce yourself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2. Connect &amp; Engage … </a:t>
            </a:r>
            <a:r>
              <a:rPr lang="en-GB" dirty="0"/>
              <a:t>Live session 1 Meet your peers &amp; say how and what you want to learn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3. Learn &amp; Grow … </a:t>
            </a:r>
            <a:r>
              <a:rPr lang="en-GB" dirty="0"/>
              <a:t>Live session 2-3 Learn from others and share your expertise</a:t>
            </a:r>
          </a:p>
          <a:p>
            <a:pPr>
              <a:lnSpc>
                <a:spcPct val="100000"/>
              </a:lnSpc>
            </a:pPr>
            <a:r>
              <a:rPr lang="en-US" dirty="0"/>
              <a:t>4. Celebrate</a:t>
            </a:r>
            <a:r>
              <a:rPr lang="en-GB" dirty="0"/>
              <a:t> … Live session 4 Share your stories of success and shape the future of your community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490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dirty="0"/>
              <a:t>SLIDE 16: There's so much more</a:t>
            </a:r>
            <a:endParaRPr lang="en-US" dirty="0"/>
          </a:p>
          <a:p>
            <a:pPr algn="l"/>
            <a:r>
              <a:rPr lang="en-GB" dirty="0"/>
              <a:t> </a:t>
            </a:r>
            <a:endParaRPr lang="en-US" dirty="0"/>
          </a:p>
          <a:p>
            <a:pPr algn="l"/>
            <a:r>
              <a:rPr lang="en-GB" dirty="0"/>
              <a:t>ACTIVITY: Click on the link to watch and learn what else is included in your membership. Don't miss out! </a:t>
            </a:r>
            <a:r>
              <a:rPr lang="en-US" dirty="0"/>
              <a:t>(Video Length: 2:04)</a:t>
            </a:r>
          </a:p>
          <a:p>
            <a:pPr algn="l"/>
            <a:endParaRPr lang="en-GB" dirty="0"/>
          </a:p>
          <a:p>
            <a:endParaRPr lang="en-GB" dirty="0"/>
          </a:p>
          <a:p>
            <a:endParaRPr lang="en-GB" b="0" i="0"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88350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dirty="0">
                <a:solidFill>
                  <a:schemeClr val="accent6"/>
                </a:solidFill>
              </a:rPr>
              <a:t>SLIDE 17: There's so much more</a:t>
            </a:r>
            <a:endParaRPr lang="en-US" dirty="0">
              <a:solidFill>
                <a:schemeClr val="accent6"/>
              </a:solidFill>
            </a:endParaRPr>
          </a:p>
          <a:p>
            <a:pPr algn="l"/>
            <a:r>
              <a:rPr lang="en-GB" dirty="0">
                <a:solidFill>
                  <a:schemeClr val="accent6"/>
                </a:solidFill>
              </a:rPr>
              <a:t> </a:t>
            </a:r>
            <a:endParaRPr lang="en-US" dirty="0">
              <a:solidFill>
                <a:schemeClr val="accent6"/>
              </a:solidFill>
            </a:endParaRPr>
          </a:p>
          <a:p>
            <a:pPr algn="l"/>
            <a:r>
              <a:rPr lang="en-GB" dirty="0">
                <a:solidFill>
                  <a:schemeClr val="accent6"/>
                </a:solidFill>
              </a:rPr>
              <a:t>ACTIVITY: Read more about further opportunities ...</a:t>
            </a:r>
            <a:endParaRPr lang="en-GB" dirty="0">
              <a:solidFill>
                <a:srgbClr val="FF42A1"/>
              </a:solidFill>
              <a:latin typeface="Helvetica Neue"/>
            </a:endParaRPr>
          </a:p>
          <a:p>
            <a:pPr algn="l"/>
            <a:endParaRPr lang="en-GB" dirty="0">
              <a:solidFill>
                <a:schemeClr val="accent6"/>
              </a:solidFill>
            </a:endParaRPr>
          </a:p>
          <a:p>
            <a:pPr algn="l">
              <a:buFont typeface="Arial"/>
              <a:buChar char="•"/>
            </a:pPr>
            <a:r>
              <a:rPr lang="en-GB" dirty="0">
                <a:solidFill>
                  <a:schemeClr val="accent6"/>
                </a:solidFill>
              </a:rPr>
              <a:t>Peer Coaching: November to May (more info: </a:t>
            </a:r>
            <a:r>
              <a:rPr lang="en-GB" dirty="0">
                <a:solidFill>
                  <a:schemeClr val="accent6"/>
                </a:solidFill>
                <a:hlinkClick r:id="rId3"/>
              </a:rPr>
              <a:t>https://www.peer-sphere.com/peer-coaching/</a:t>
            </a:r>
            <a:r>
              <a:rPr lang="en-GB" dirty="0">
                <a:solidFill>
                  <a:schemeClr val="accent6"/>
                </a:solidFill>
              </a:rPr>
              <a:t>)</a:t>
            </a:r>
            <a:endParaRPr lang="en-GB" dirty="0">
              <a:solidFill>
                <a:schemeClr val="accent6"/>
              </a:solidFill>
              <a:cs typeface="Helvetica"/>
            </a:endParaRPr>
          </a:p>
          <a:p>
            <a:pPr algn="l">
              <a:buFont typeface="Arial"/>
              <a:buChar char="•"/>
            </a:pPr>
            <a:r>
              <a:rPr lang="en-GB" dirty="0">
                <a:solidFill>
                  <a:schemeClr val="accent6"/>
                </a:solidFill>
              </a:rPr>
              <a:t>Peer to Peer Events – monthly in cities across China and East Asia (more info: </a:t>
            </a:r>
            <a:r>
              <a:rPr lang="en-GB" dirty="0">
                <a:solidFill>
                  <a:schemeClr val="accent6"/>
                </a:solidFill>
                <a:hlinkClick r:id="rId4"/>
              </a:rPr>
              <a:t>https://www.peer-sphere.com/peer-to-peer-events/</a:t>
            </a:r>
            <a:r>
              <a:rPr lang="en-GB" dirty="0">
                <a:solidFill>
                  <a:schemeClr val="accent6"/>
                </a:solidFill>
              </a:rPr>
              <a:t>)</a:t>
            </a:r>
            <a:endParaRPr lang="en-GB"/>
          </a:p>
          <a:p>
            <a:pPr algn="l">
              <a:buFont typeface="Arial"/>
              <a:buChar char="•"/>
            </a:pPr>
            <a:r>
              <a:rPr lang="en-GB" dirty="0">
                <a:solidFill>
                  <a:schemeClr val="accent6"/>
                </a:solidFill>
              </a:rPr>
              <a:t>Conferences – free virtual access to conferences for Teaching Assistants and Non-Teaching Staff (more info: </a:t>
            </a:r>
            <a:r>
              <a:rPr lang="en-GB" dirty="0">
                <a:solidFill>
                  <a:schemeClr val="accent6"/>
                </a:solidFill>
                <a:hlinkClick r:id="rId5"/>
              </a:rPr>
              <a:t>https://www.peer-sphere.com/hybrid-conferences/</a:t>
            </a:r>
            <a:r>
              <a:rPr lang="en-GB" dirty="0">
                <a:solidFill>
                  <a:schemeClr val="accent6"/>
                </a:solidFill>
              </a:rPr>
              <a:t>)</a:t>
            </a:r>
            <a:endParaRPr lang="en-GB"/>
          </a:p>
          <a:p>
            <a:pPr algn="l">
              <a:buFont typeface="Arial"/>
              <a:buChar char="•"/>
            </a:pPr>
            <a:r>
              <a:rPr lang="en-GB" dirty="0">
                <a:solidFill>
                  <a:schemeClr val="accent6"/>
                </a:solidFill>
              </a:rPr>
              <a:t>Intercommunity networking events &amp; webinars – expert input and peer discussions</a:t>
            </a:r>
            <a:endParaRPr lang="en-GB" dirty="0"/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chemeClr val="accent6"/>
              </a:solidFill>
              <a:latin typeface="Helvetica Neue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rgbClr val="FF42A1"/>
              </a:solidFill>
              <a:latin typeface="Helvetica Neue"/>
            </a:endParaRPr>
          </a:p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08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dirty="0"/>
              <a:t>SLIDE 18: Get Started!</a:t>
            </a:r>
            <a:endParaRPr lang="en-US" dirty="0"/>
          </a:p>
          <a:p>
            <a:pPr algn="l"/>
            <a:r>
              <a:rPr lang="en-GB" dirty="0"/>
              <a:t> </a:t>
            </a:r>
            <a:endParaRPr lang="en-US" dirty="0"/>
          </a:p>
          <a:p>
            <a:pPr algn="l"/>
            <a:r>
              <a:rPr lang="en-GB" dirty="0"/>
              <a:t>ACTIVITY: 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Use the link to access the members handbook.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Use your school's unique sign-in URL to get connected in </a:t>
            </a:r>
            <a:r>
              <a:rPr lang="en-GB" dirty="0" err="1"/>
              <a:t>PeerSphere</a:t>
            </a:r>
            <a:r>
              <a:rPr lang="en-GB" dirty="0"/>
              <a:t> BEFORE (date).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Reflect and share: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What excites you about the journey ahead with Peer Sphere? Two things. 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What challenge might you </a:t>
            </a:r>
            <a:r>
              <a:rPr lang="en-GB" dirty="0" err="1"/>
              <a:t>forsee</a:t>
            </a:r>
            <a:r>
              <a:rPr lang="en-GB" dirty="0"/>
              <a:t> with the journey ahead? What can you do in advance to overcome this? One thing.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What will you do as a result of the </a:t>
            </a:r>
            <a:r>
              <a:rPr lang="en-GB" err="1"/>
              <a:t>PeerSphere</a:t>
            </a:r>
            <a:r>
              <a:rPr lang="en-GB" dirty="0"/>
              <a:t> learning journey? Make one commitment.</a:t>
            </a:r>
          </a:p>
          <a:p>
            <a:pPr marL="342900" indent="-342900" algn="l">
              <a:buFont typeface="Arial"/>
              <a:buChar char="•"/>
            </a:pPr>
            <a:endParaRPr lang="en-GB" dirty="0"/>
          </a:p>
          <a:p>
            <a:pPr algn="l"/>
            <a:r>
              <a:rPr lang="en-GB" dirty="0"/>
              <a:t>Note for Facilitator: Add the date by which you would like all your school staff to have signed in to their </a:t>
            </a:r>
            <a:r>
              <a:rPr lang="en-GB" dirty="0" err="1"/>
              <a:t>PeerSphere</a:t>
            </a:r>
            <a:r>
              <a:rPr lang="en-GB" dirty="0"/>
              <a:t> community.</a:t>
            </a:r>
          </a:p>
        </p:txBody>
      </p:sp>
    </p:spTree>
    <p:extLst>
      <p:ext uri="{BB962C8B-B14F-4D97-AF65-F5344CB8AC3E}">
        <p14:creationId xmlns:p14="http://schemas.microsoft.com/office/powerpoint/2010/main" val="645760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19: About Us</a:t>
            </a:r>
            <a:endParaRPr lang="en-US" dirty="0"/>
          </a:p>
          <a:p>
            <a:pPr algn="l"/>
            <a:r>
              <a:rPr lang="en-GB" dirty="0"/>
              <a:t> </a:t>
            </a:r>
            <a:endParaRPr lang="en-US" dirty="0"/>
          </a:p>
          <a:p>
            <a:pPr algn="l"/>
            <a:r>
              <a:rPr lang="en-GB" dirty="0"/>
              <a:t>ACTIVITY: Click on the link to find out more about </a:t>
            </a:r>
            <a:r>
              <a:rPr lang="en-GB" dirty="0" err="1"/>
              <a:t>PeerSphere</a:t>
            </a:r>
            <a:r>
              <a:rPr lang="en-GB" dirty="0"/>
              <a:t> Co-Founders, Michael Iannini and Ewen Bailey.</a:t>
            </a:r>
          </a:p>
        </p:txBody>
      </p:sp>
    </p:spTree>
    <p:extLst>
      <p:ext uri="{BB962C8B-B14F-4D97-AF65-F5344CB8AC3E}">
        <p14:creationId xmlns:p14="http://schemas.microsoft.com/office/powerpoint/2010/main" val="4001867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00000"/>
                </a:solidFill>
              </a:rPr>
              <a:t>SLIDE 2: We've joined Asia's largest PLC for international schools</a:t>
            </a:r>
            <a:endParaRPr lang="en-US" b="1" dirty="0"/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000000"/>
                </a:solidFill>
              </a:rPr>
              <a:t>ACTIVITY: Present this slide with the benefits of connecting across schools in PLCs ...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 err="1">
                <a:solidFill>
                  <a:srgbClr val="000000"/>
                </a:solidFill>
              </a:rPr>
              <a:t>PeerSphere</a:t>
            </a:r>
            <a:r>
              <a:rPr lang="en-US" dirty="0">
                <a:solidFill>
                  <a:srgbClr val="000000"/>
                </a:solidFill>
              </a:rPr>
              <a:t> can… </a:t>
            </a:r>
            <a:endParaRPr lang="en-US" dirty="0"/>
          </a:p>
          <a:p>
            <a:pPr marL="342900" indent="-342900" algn="l"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</a:rPr>
              <a:t>enable each of us, admin, teaching and non-teaching staff, to connect with professionals in similar roles</a:t>
            </a:r>
            <a:endParaRPr lang="en-GB" dirty="0"/>
          </a:p>
          <a:p>
            <a:pPr marL="342900" indent="-342900" algn="l"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</a:rPr>
              <a:t>share about the great work we do</a:t>
            </a:r>
            <a:endParaRPr lang="en-GB" dirty="0"/>
          </a:p>
          <a:p>
            <a:pPr marL="342900" indent="-342900" algn="l"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</a:rPr>
              <a:t>get some new ideas and resources from other schools</a:t>
            </a:r>
            <a:endParaRPr lang="en-GB" dirty="0"/>
          </a:p>
          <a:p>
            <a:pPr marL="342900" indent="-342900" algn="l">
              <a:buFont typeface="Arial,Sans-Serif"/>
              <a:buChar char="•"/>
            </a:pPr>
            <a:r>
              <a:rPr lang="en-GB" dirty="0">
                <a:solidFill>
                  <a:srgbClr val="000000"/>
                </a:solidFill>
              </a:rPr>
              <a:t>extend our professional network in the process</a:t>
            </a:r>
          </a:p>
        </p:txBody>
      </p:sp>
    </p:spTree>
    <p:extLst>
      <p:ext uri="{BB962C8B-B14F-4D97-AF65-F5344CB8AC3E}">
        <p14:creationId xmlns:p14="http://schemas.microsoft.com/office/powerpoint/2010/main" val="2442146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20: About Us</a:t>
            </a:r>
            <a:endParaRPr lang="en-US" dirty="0"/>
          </a:p>
          <a:p>
            <a:pPr algn="l"/>
            <a:r>
              <a:rPr lang="en-GB" dirty="0"/>
              <a:t> </a:t>
            </a:r>
            <a:endParaRPr lang="en-US" dirty="0"/>
          </a:p>
          <a:p>
            <a:pPr algn="l"/>
            <a:r>
              <a:rPr lang="en-GB" dirty="0"/>
              <a:t>ACTIVITY: Click on the links to read more about the power of peer learning.  </a:t>
            </a:r>
          </a:p>
          <a:p>
            <a:pPr algn="l"/>
            <a:endParaRPr lang="en-GB" sz="2400" i="1">
              <a:solidFill>
                <a:schemeClr val="accent6"/>
              </a:solidFill>
              <a:latin typeface="Livvic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3555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SLIDE 21: Thank you!</a:t>
            </a:r>
            <a:endParaRPr lang="en-US" b="1"/>
          </a:p>
          <a:p>
            <a:pPr algn="l"/>
            <a:endParaRPr lang="en-GB" dirty="0">
              <a:solidFill>
                <a:srgbClr val="000000"/>
              </a:solidFill>
              <a:latin typeface="Helvetica Neue"/>
              <a:cs typeface="Calibri"/>
            </a:endParaRPr>
          </a:p>
          <a:p>
            <a:pPr algn="l"/>
            <a:endParaRPr lang="en-US" dirty="0">
              <a:latin typeface="Helvetica Neue"/>
              <a:cs typeface="Calibri"/>
            </a:endParaRPr>
          </a:p>
          <a:p>
            <a:pPr algn="l"/>
            <a:endParaRPr lang="en-GB" dirty="0">
              <a:latin typeface="Helvetica Neue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087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dirty="0"/>
              <a:t>SLIDE 3: Discussion Prompt </a:t>
            </a:r>
            <a:endParaRPr lang="en-GB" dirty="0"/>
          </a:p>
          <a:p>
            <a:pPr algn="l"/>
            <a:r>
              <a:rPr lang="en-GB" dirty="0"/>
              <a:t> </a:t>
            </a:r>
          </a:p>
          <a:p>
            <a:pPr algn="l">
              <a:defRPr/>
            </a:pPr>
            <a:r>
              <a:rPr lang="en-GB" dirty="0"/>
              <a:t>ACTIVITY: Think of ONE great professional learning </a:t>
            </a:r>
            <a:r>
              <a:rPr lang="en-GB" b="0" i="0" dirty="0">
                <a:effectLst/>
              </a:rPr>
              <a:t>experience </a:t>
            </a:r>
            <a:r>
              <a:rPr lang="en-GB" dirty="0"/>
              <a:t>you have had </a:t>
            </a:r>
            <a:r>
              <a:rPr lang="en-GB" b="0" i="0" dirty="0">
                <a:effectLst/>
              </a:rPr>
              <a:t>in the </a:t>
            </a:r>
            <a:r>
              <a:rPr lang="en-GB" dirty="0"/>
              <a:t>past</a:t>
            </a:r>
            <a:r>
              <a:rPr lang="en-GB" b="0" i="0" dirty="0">
                <a:effectLst/>
              </a:rPr>
              <a:t>. </a:t>
            </a:r>
            <a:r>
              <a:rPr lang="en-GB" dirty="0"/>
              <a:t>What was it and what made it great? Discuss and identify commonalities</a:t>
            </a:r>
            <a:r>
              <a:rPr lang="en-GB" b="0" i="0" dirty="0">
                <a:effectLst/>
              </a:rPr>
              <a:t>.</a:t>
            </a:r>
            <a:endParaRPr lang="en-GB" dirty="0"/>
          </a:p>
          <a:p>
            <a:pPr marL="342900" indent="-342900" algn="l">
              <a:buFont typeface="Arial"/>
              <a:buChar char="•"/>
              <a:defRPr/>
            </a:pPr>
            <a:r>
              <a:rPr lang="en-US" dirty="0"/>
              <a:t>Talk to the person next to you </a:t>
            </a:r>
            <a:endParaRPr lang="en-GB" dirty="0"/>
          </a:p>
          <a:p>
            <a:pPr marL="342900" indent="-342900" algn="l">
              <a:buFont typeface="Arial"/>
              <a:buChar char="•"/>
              <a:defRPr/>
            </a:pPr>
            <a:r>
              <a:rPr lang="en-US" dirty="0"/>
              <a:t>Identify commonalities about what made the PD great</a:t>
            </a:r>
            <a:endParaRPr lang="en-GB" dirty="0"/>
          </a:p>
          <a:p>
            <a:pPr marL="342900" indent="-342900" algn="l">
              <a:buFont typeface="Arial"/>
              <a:buChar char="•"/>
              <a:defRPr/>
            </a:pPr>
            <a:r>
              <a:rPr lang="en-US" dirty="0"/>
              <a:t>Be ready to share</a:t>
            </a:r>
            <a:br>
              <a:rPr lang="en-US" dirty="0">
                <a:cs typeface="+mj-lt"/>
              </a:rPr>
            </a:br>
            <a:endParaRPr lang="en-US" dirty="0"/>
          </a:p>
          <a:p>
            <a:pPr algn="l">
              <a:defRPr/>
            </a:pPr>
            <a:r>
              <a:rPr lang="en-US" dirty="0"/>
              <a:t>Note for Facilitator: Elicit points that have been heard in discussions. These will likely include some of the points below and will connect to intended professional learning experiences with </a:t>
            </a:r>
            <a:r>
              <a:rPr lang="en-US" dirty="0" err="1"/>
              <a:t>PeerSphere</a:t>
            </a:r>
            <a:r>
              <a:rPr lang="en-US" dirty="0"/>
              <a:t>. This will help staff buy-in.</a:t>
            </a:r>
            <a:endParaRPr lang="en-GB"/>
          </a:p>
          <a:p>
            <a:pPr marL="342900" indent="-342900" algn="l">
              <a:buFont typeface="Arial"/>
              <a:buChar char="•"/>
              <a:defRPr/>
            </a:pPr>
            <a:r>
              <a:rPr lang="en-GB" dirty="0"/>
              <a:t>Great professional learning is content-focused, has practical take-aways, is engaging, is fun, involves learning with others, is led by skilled facilitators, involves rich discussions, is ongoing, is supportive, has direct impact on practice…</a:t>
            </a:r>
          </a:p>
          <a:p>
            <a:pPr algn="l">
              <a:defRPr/>
            </a:pPr>
            <a:r>
              <a:rPr lang="en-GB" dirty="0"/>
              <a:t>  </a:t>
            </a:r>
            <a:endParaRPr lang="en-GB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438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/>
              <a:t>SLIDE 4: Session Aims and Outcomes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GB" dirty="0"/>
              <a:t>ACTIVITY: Present this slide. Share the session aims, outcomes alongside order of running/session timings (adjust according to school context):</a:t>
            </a:r>
          </a:p>
          <a:p>
            <a:pPr algn="l"/>
            <a:endParaRPr lang="en-GB" dirty="0"/>
          </a:p>
          <a:p>
            <a:pPr marL="342900" indent="-342900" algn="l">
              <a:buFont typeface="Arial"/>
              <a:buChar char="•"/>
            </a:pPr>
            <a:r>
              <a:rPr lang="en-GB" dirty="0"/>
              <a:t>As a Large Group introduction: 20 mins – Understand what is </a:t>
            </a:r>
            <a:r>
              <a:rPr lang="en-GB" dirty="0" err="1"/>
              <a:t>PeerSphere</a:t>
            </a:r>
            <a:r>
              <a:rPr lang="en-GB" dirty="0"/>
              <a:t> and why it matters for our school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In Small Groups/Teams: 20 mins – Explore how </a:t>
            </a:r>
            <a:r>
              <a:rPr lang="en-GB" dirty="0" err="1"/>
              <a:t>PeerSphere</a:t>
            </a:r>
            <a:r>
              <a:rPr lang="en-GB" dirty="0"/>
              <a:t> can add value to our school, our teams and each of us as individuals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Pairs/Individuals: 20 mins – Identify the community that excites you and have the know how to join</a:t>
            </a: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70419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SLIDE 5: </a:t>
            </a:r>
            <a:r>
              <a:rPr lang="en-US" b="1" dirty="0" err="1"/>
              <a:t>PeerSphere</a:t>
            </a:r>
            <a:endParaRPr lang="en-US" b="1" dirty="0" err="1">
              <a:solidFill>
                <a:srgbClr val="000000"/>
              </a:solidFill>
              <a:latin typeface="Helvetica Neue"/>
            </a:endParaRPr>
          </a:p>
          <a:p>
            <a:pPr algn="l"/>
            <a:endParaRPr lang="en-US" dirty="0"/>
          </a:p>
          <a:p>
            <a:pPr algn="l"/>
            <a:r>
              <a:rPr lang="en-US" dirty="0"/>
              <a:t>ACTIVITY: Present this slide with any or all of the key messages below. </a:t>
            </a:r>
          </a:p>
          <a:p>
            <a:pPr algn="l"/>
            <a:endParaRPr lang="en-US" dirty="0"/>
          </a:p>
          <a:p>
            <a:pPr algn="l"/>
            <a:r>
              <a:rPr lang="en-US" dirty="0" err="1"/>
              <a:t>PeerSphere</a:t>
            </a:r>
            <a:r>
              <a:rPr lang="en-US" dirty="0"/>
              <a:t> … </a:t>
            </a:r>
          </a:p>
          <a:p>
            <a:pPr marL="342900" indent="-342900" algn="l">
              <a:buFont typeface="Arial,Sans-Serif"/>
              <a:buChar char="•"/>
            </a:pPr>
            <a:r>
              <a:rPr lang="en-US" dirty="0"/>
              <a:t>Builds thriving communities for international education professionals who collaborate to solve meaningful problems related to their role.</a:t>
            </a:r>
          </a:p>
          <a:p>
            <a:pPr marL="342900" indent="-342900" algn="l">
              <a:buFont typeface="Arial,Sans-Serif"/>
              <a:buChar char="•"/>
            </a:pPr>
            <a:r>
              <a:rPr lang="en-US" dirty="0"/>
              <a:t>Harnesses the power of  collaborative communities to address the unique challenges faced by international school educators and administrators.</a:t>
            </a:r>
          </a:p>
          <a:p>
            <a:pPr marL="342900" indent="-342900" algn="l">
              <a:buFont typeface="Arial,Sans-Serif"/>
              <a:buChar char="•"/>
            </a:pPr>
            <a:r>
              <a:rPr lang="en-US" dirty="0"/>
              <a:t>Supports professionals to not only develop but flourish through close collaboration, strategic school partnerships and expert community hosts.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57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SLIDE 6: Why </a:t>
            </a:r>
            <a:r>
              <a:rPr lang="en-US" b="1" dirty="0" err="1"/>
              <a:t>PeerSphere</a:t>
            </a:r>
            <a:r>
              <a:rPr lang="en-US" b="1" dirty="0"/>
              <a:t>?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ACTIVITY: Click on the link to hear about 'Why </a:t>
            </a:r>
            <a:r>
              <a:rPr lang="en-US" dirty="0" err="1"/>
              <a:t>PeerSphere</a:t>
            </a:r>
            <a:r>
              <a:rPr lang="en-US" dirty="0"/>
              <a:t>?' (Video Length: 2:00)</a:t>
            </a:r>
          </a:p>
          <a:p>
            <a:pPr algn="l"/>
            <a:endParaRPr lang="en-US" dirty="0"/>
          </a:p>
          <a:p>
            <a:pPr>
              <a:defRPr/>
            </a:pPr>
            <a:r>
              <a:rPr lang="en-GB" dirty="0">
                <a:latin typeface="Helvetica Neue"/>
              </a:rPr>
              <a:t>Co-Founders Michael Iannini and Ewen Bailey are seasoned professionals with a combined experience of 30 years in the international education sector. Their paths crossed in China in 2015, igniting a shared commitment to enhance the professional growth of education professionals.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0"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94822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0000"/>
                </a:solidFill>
              </a:rPr>
              <a:t>SLIDE 7: Why </a:t>
            </a:r>
            <a:r>
              <a:rPr lang="en-US" b="1" dirty="0" err="1">
                <a:solidFill>
                  <a:srgbClr val="000000"/>
                </a:solidFill>
              </a:rPr>
              <a:t>PeerSphere</a:t>
            </a:r>
            <a:r>
              <a:rPr lang="en-US" b="1" dirty="0">
                <a:solidFill>
                  <a:srgbClr val="000000"/>
                </a:solidFill>
              </a:rPr>
              <a:t>? </a:t>
            </a:r>
            <a:r>
              <a:rPr lang="en-GB" dirty="0">
                <a:solidFill>
                  <a:srgbClr val="000000"/>
                </a:solidFill>
              </a:rPr>
              <a:t>International school leaders, teaching and non-teaching staff face common problems – and being a member of a community with professionals in similar roles can help to solve them. </a:t>
            </a:r>
            <a:endParaRPr lang="en-US" b="1" dirty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ACTIVITY: </a:t>
            </a:r>
            <a:r>
              <a:rPr lang="en-GB" dirty="0">
                <a:solidFill>
                  <a:srgbClr val="000000"/>
                </a:solidFill>
              </a:rPr>
              <a:t>Present this slide. Share the problems and solutions.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324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dirty="0"/>
              <a:t>SLIDE 8: Discussion Prompt </a:t>
            </a:r>
            <a:endParaRPr lang="en-US" dirty="0"/>
          </a:p>
          <a:p>
            <a:pPr algn="l"/>
            <a:r>
              <a:rPr lang="en-GB" dirty="0"/>
              <a:t> </a:t>
            </a:r>
          </a:p>
          <a:p>
            <a:pPr algn="l"/>
            <a:r>
              <a:rPr lang="en-GB" dirty="0"/>
              <a:t>ACTIVITY: Why might </a:t>
            </a:r>
            <a:r>
              <a:rPr lang="en-GB" dirty="0" err="1"/>
              <a:t>PeerSphere</a:t>
            </a:r>
            <a:r>
              <a:rPr lang="en-GB" dirty="0"/>
              <a:t> be useful to you and your practice?  Think of ONE problem of practice you have faced in the past/might face this coming year. How might joining a cross school PLC be beneficial to you/your team/our school? </a:t>
            </a:r>
          </a:p>
          <a:p>
            <a:pPr algn="l"/>
            <a:endParaRPr lang="en-GB" dirty="0"/>
          </a:p>
          <a:p>
            <a:pPr marL="342900" indent="-342900" algn="l">
              <a:buFont typeface="Arial"/>
              <a:buChar char="•"/>
            </a:pPr>
            <a:r>
              <a:rPr lang="en-US" dirty="0"/>
              <a:t>Talk to the person next to you </a:t>
            </a:r>
            <a:endParaRPr lang="en-GB" dirty="0"/>
          </a:p>
          <a:p>
            <a:pPr marL="342900" indent="-342900" algn="l">
              <a:buFont typeface="Arial"/>
              <a:buChar char="•"/>
            </a:pPr>
            <a:r>
              <a:rPr lang="en-US" dirty="0"/>
              <a:t>Identify benefits to you, or/&amp; your team, or/&amp; our school</a:t>
            </a:r>
            <a:endParaRPr lang="en-GB" dirty="0"/>
          </a:p>
          <a:p>
            <a:pPr marL="342900" indent="-342900" algn="l">
              <a:buFont typeface="Arial"/>
              <a:buChar char="•"/>
            </a:pPr>
            <a:r>
              <a:rPr lang="en-US" dirty="0"/>
              <a:t>Be ready to share</a:t>
            </a:r>
            <a:endParaRPr lang="en-GB" dirty="0"/>
          </a:p>
          <a:p>
            <a:pPr algn="l"/>
            <a:endParaRPr lang="en-US" dirty="0"/>
          </a:p>
          <a:p>
            <a:pPr algn="l"/>
            <a:r>
              <a:rPr lang="en-US" dirty="0"/>
              <a:t>Note for Facilitator:  Walk around, listen and share some of the points you have heard with the whole group. This can help staff buy-in.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Further</a:t>
            </a:r>
            <a:r>
              <a:rPr lang="en-GB" dirty="0"/>
              <a:t> problems and solutions might include: </a:t>
            </a:r>
          </a:p>
          <a:p>
            <a:pPr marL="285750" indent="-285750" algn="l">
              <a:buFont typeface="Arial,Sans-Serif"/>
              <a:buChar char="•"/>
            </a:pPr>
            <a:r>
              <a:rPr lang="en-GB" dirty="0"/>
              <a:t>Short on quality resources – share and receive great ideas, resources, and practices</a:t>
            </a:r>
            <a:endParaRPr lang="en-US" dirty="0"/>
          </a:p>
          <a:p>
            <a:pPr marL="285750" indent="-285750" algn="l">
              <a:buFont typeface="Arial,Sans-Serif"/>
              <a:buChar char="•"/>
            </a:pPr>
            <a:r>
              <a:rPr lang="en-GB" dirty="0"/>
              <a:t>Feeling like they're the only one – better understand your role relative to others</a:t>
            </a:r>
          </a:p>
        </p:txBody>
      </p:sp>
    </p:spTree>
    <p:extLst>
      <p:ext uri="{BB962C8B-B14F-4D97-AF65-F5344CB8AC3E}">
        <p14:creationId xmlns:p14="http://schemas.microsoft.com/office/powerpoint/2010/main" val="3252313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dirty="0"/>
              <a:t>SLIDE 9: Strengthening our School Mission </a:t>
            </a:r>
            <a:endParaRPr lang="en-US" dirty="0"/>
          </a:p>
          <a:p>
            <a:pPr algn="l"/>
            <a:r>
              <a:rPr lang="en-GB" dirty="0"/>
              <a:t> </a:t>
            </a:r>
          </a:p>
          <a:p>
            <a:pPr algn="l"/>
            <a:r>
              <a:rPr lang="en-GB" dirty="0"/>
              <a:t>ACTIVITY: Present this slide (adjust according to school context).</a:t>
            </a:r>
          </a:p>
          <a:p>
            <a:pPr algn="l"/>
            <a:endParaRPr lang="en-GB" dirty="0"/>
          </a:p>
          <a:p>
            <a:pPr algn="l"/>
            <a:r>
              <a:rPr lang="en-GB" dirty="0" err="1"/>
              <a:t>PeerSphere</a:t>
            </a:r>
            <a:r>
              <a:rPr lang="en-GB" dirty="0"/>
              <a:t> can support our mission at the school wide level, team level and individual level …</a:t>
            </a:r>
            <a:endParaRPr lang="en-GB"/>
          </a:p>
          <a:p>
            <a:pPr algn="l"/>
            <a:endParaRPr lang="en-GB" dirty="0"/>
          </a:p>
          <a:p>
            <a:pPr algn="l"/>
            <a:r>
              <a:rPr lang="en-GB" dirty="0" err="1"/>
              <a:t>PeerSphere</a:t>
            </a:r>
            <a:r>
              <a:rPr lang="en-GB" dirty="0"/>
              <a:t> provides ...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Job embedded professional learning – this is an invaluable opportunity for us all , leaders at all levels, teachers and non-teaching staff, to learn and grow with professionals in similar roles as ourselves for direct impact on our practice</a:t>
            </a:r>
          </a:p>
          <a:p>
            <a:pPr marL="342900" indent="-342900" algn="l">
              <a:buFont typeface="Arial"/>
              <a:buChar char="•"/>
            </a:pPr>
            <a:r>
              <a:rPr lang="en-GB" dirty="0"/>
              <a:t>Working together  – we have a good opportunity to strengthen our professional learning habits as teams – dept. team, grade-level team, divisional teams – as well as working towards achieving school wide collective goals</a:t>
            </a:r>
          </a:p>
          <a:p>
            <a:pPr marL="342900" indent="-342900" algn="l">
              <a:buFont typeface="Arial,Sans-Serif"/>
              <a:buChar char="•"/>
            </a:pPr>
            <a:r>
              <a:rPr lang="en-GB" dirty="0"/>
              <a:t>Inclusive professional learning – each of us can join ONE community of our choice to impact individual practice – you CAN join more communities if you wish!</a:t>
            </a:r>
            <a:endParaRPr lang="en-US" dirty="0"/>
          </a:p>
          <a:p>
            <a:pPr algn="l"/>
            <a:r>
              <a:rPr lang="en-GB" dirty="0"/>
              <a:t> </a:t>
            </a:r>
          </a:p>
          <a:p>
            <a:pPr algn="l"/>
            <a:r>
              <a:rPr lang="en-GB" dirty="0"/>
              <a:t>Note for Facilitator: Adjust this slide according to your school context. You might want to include information or invite thinking in relation to ...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School mission/vision/values/logo …</a:t>
            </a:r>
            <a:endParaRPr lang="en-GB" dirty="0"/>
          </a:p>
          <a:p>
            <a:pPr marL="342900" indent="-342900" algn="l">
              <a:buFont typeface="Arial"/>
              <a:buChar char="•"/>
            </a:pPr>
            <a:r>
              <a:rPr lang="en-US" dirty="0"/>
              <a:t>Accreditation standards around professional learning</a:t>
            </a:r>
            <a:endParaRPr lang="en-GB"/>
          </a:p>
          <a:p>
            <a:pPr marL="342900" indent="-342900" algn="l">
              <a:buFont typeface="Arial"/>
              <a:buChar char="•"/>
            </a:pPr>
            <a:r>
              <a:rPr lang="en-GB" dirty="0"/>
              <a:t>Development goals at school, team and individual level</a:t>
            </a:r>
            <a:endParaRPr lang="en-GB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70812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Autore e data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presentazione</a:t>
            </a:r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Attribuzione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“Citazione degna di nota”</a:t>
            </a:r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Ciotola con frittelle al salmone, insalat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Pappardelle con burro al prezzemolo, nocciole tostate e scaglie di parmigian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621" y="551288"/>
            <a:ext cx="21940762" cy="2282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1620" y="3202976"/>
            <a:ext cx="10680096" cy="9046604"/>
          </a:xfrm>
          <a:prstGeom prst="rect">
            <a:avLst/>
          </a:prstGeom>
        </p:spPr>
        <p:txBody>
          <a:bodyPr/>
          <a:lstStyle>
            <a:lvl1pPr>
              <a:defRPr sz="9724"/>
            </a:lvl1pPr>
            <a:lvl2pPr>
              <a:defRPr sz="8334"/>
            </a:lvl2pPr>
            <a:lvl3pPr>
              <a:defRPr sz="6946"/>
            </a:lvl3pPr>
            <a:lvl4pPr>
              <a:defRPr sz="6250"/>
            </a:lvl4pPr>
            <a:lvl5pPr>
              <a:defRPr sz="6250"/>
            </a:lvl5pPr>
            <a:lvl6pPr>
              <a:defRPr sz="6250"/>
            </a:lvl6pPr>
            <a:lvl7pPr>
              <a:defRPr sz="6250"/>
            </a:lvl7pPr>
            <a:lvl8pPr>
              <a:defRPr sz="6250"/>
            </a:lvl8pPr>
            <a:lvl9pPr>
              <a:defRPr sz="6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82288" y="3202976"/>
            <a:ext cx="10680096" cy="9046604"/>
          </a:xfrm>
          <a:prstGeom prst="rect">
            <a:avLst/>
          </a:prstGeom>
        </p:spPr>
        <p:txBody>
          <a:bodyPr/>
          <a:lstStyle>
            <a:lvl1pPr>
              <a:defRPr sz="9724"/>
            </a:lvl1pPr>
            <a:lvl2pPr>
              <a:defRPr sz="8334"/>
            </a:lvl2pPr>
            <a:lvl3pPr>
              <a:defRPr sz="6946"/>
            </a:lvl3pPr>
            <a:lvl4pPr>
              <a:defRPr sz="6250"/>
            </a:lvl4pPr>
            <a:lvl5pPr>
              <a:defRPr sz="6250"/>
            </a:lvl5pPr>
            <a:lvl6pPr>
              <a:defRPr sz="6250"/>
            </a:lvl6pPr>
            <a:lvl7pPr>
              <a:defRPr sz="6250"/>
            </a:lvl7pPr>
            <a:lvl8pPr>
              <a:defRPr sz="6250"/>
            </a:lvl8pPr>
            <a:lvl9pPr>
              <a:defRPr sz="6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21621" y="12712661"/>
            <a:ext cx="5684762" cy="7276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3621" y="12712661"/>
            <a:ext cx="7716762" cy="7276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621" y="12712661"/>
            <a:ext cx="5684762" cy="727698"/>
          </a:xfrm>
          <a:prstGeom prst="rect">
            <a:avLst/>
          </a:prstGeom>
        </p:spPr>
        <p:txBody>
          <a:bodyPr/>
          <a:lstStyle/>
          <a:p>
            <a:fld id="{BA0644B2-7DBE-4CE4-9AE4-AA8A0E49B5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9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Titolo presentazione</a:t>
            </a:r>
          </a:p>
        </p:txBody>
      </p:sp>
      <p:sp>
        <p:nvSpPr>
          <p:cNvPr id="2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Autore e data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presentazione</a:t>
            </a:r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r>
              <a:t>Testo elenco puntato diapositiva</a:t>
            </a:r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Testo elenco puntato diapositiva</a:t>
            </a:r>
          </a:p>
        </p:txBody>
      </p:sp>
      <p:sp>
        <p:nvSpPr>
          <p:cNvPr id="62" name="Pappardelle con burro al prezzemolo, nocciole tostate e scaglie di parmigian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Sottotitolo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Argomenti del programma</a:t>
            </a:r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olo Testo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Testo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peer-sphere.com/wp-content/uploads/2024/06/PeerSphere-Impact-Report.pdf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hyperlink" Target="https://www.peer-sphere.com/wp-content/uploads/2024/06/PeerSphere-Impact-Report.pdf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video.peer-sphere.com/?f=PeerSphere_Journey-COMPRESSED.mov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11" Type="http://schemas.openxmlformats.org/officeDocument/2006/relationships/hyperlink" Target="https://www.peer-sphere.com/2024-5-communities/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peer-sphere.com/how-it-works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video.peer-sphere.com/?f=PeerSphere_More-COMPRESSED.mov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hyperlink" Target="https://www.peer-sphere.com/peersphere-handbook-2024-2025/" TargetMode="Externa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er-sphere.com/about-us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rbes.com/sites/kenrickcai/2024/04/11/10-billion-productivity-startup-notion-wants-to-build-your-ai-everything-app/?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ascd.org/blogs/4-steps-for-creating-stronger-more-collaborative-teacher-team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peer-sphere.com/the-buzz-about-peer-learning/" TargetMode="External"/><Relationship Id="rId5" Type="http://schemas.openxmlformats.org/officeDocument/2006/relationships/hyperlink" Target="https://www.peer-sphere.com/how-research-shows-peer-learning-is-effective-teacher-pd/" TargetMode="External"/><Relationship Id="rId10" Type="http://schemas.openxmlformats.org/officeDocument/2006/relationships/hyperlink" Target="https://www.peer-sphere.com/blog/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www.edt.org/research-and-insights/reconfiguring-teacher-collaboration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hyperlink" Target="https://video.peer-sphere.com/?f=PeerSphere_Why-COMPRESSED.mov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Brand…"/>
          <p:cNvSpPr txBox="1"/>
          <p:nvPr/>
        </p:nvSpPr>
        <p:spPr>
          <a:xfrm>
            <a:off x="585794" y="7017966"/>
            <a:ext cx="13437729" cy="298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lnSpc>
                <a:spcPct val="90000"/>
              </a:lnSpc>
              <a:defRPr sz="25000" spc="-750">
                <a:solidFill>
                  <a:srgbClr val="E628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en-US" sz="9600" dirty="0">
                <a:solidFill>
                  <a:srgbClr val="E6286E"/>
                </a:solidFill>
              </a:rPr>
              <a:t>PeerSphere</a:t>
            </a:r>
            <a:endParaRPr lang="en-US" sz="9600" dirty="0"/>
          </a:p>
          <a:p>
            <a:pPr algn="l">
              <a:lnSpc>
                <a:spcPct val="90000"/>
              </a:lnSpc>
              <a:defRPr sz="25000" spc="-750">
                <a:solidFill>
                  <a:srgbClr val="E628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endParaRPr lang="en-US" sz="4000" dirty="0"/>
          </a:p>
          <a:p>
            <a:pPr algn="l">
              <a:lnSpc>
                <a:spcPct val="90000"/>
              </a:lnSpc>
              <a:defRPr sz="25000" spc="-750">
                <a:solidFill>
                  <a:srgbClr val="E628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GB" sz="7200" b="1" spc="-150">
                <a:solidFill>
                  <a:schemeClr val="bg2"/>
                </a:solidFill>
                <a:ea typeface="+mj-lt"/>
                <a:cs typeface="+mj-lt"/>
              </a:rPr>
              <a:t>利用协作社区的力量</a:t>
            </a:r>
            <a:r>
              <a:rPr lang="en-GB" sz="7200" b="1" spc="-150" dirty="0">
                <a:solidFill>
                  <a:schemeClr val="bg2"/>
                </a:solidFill>
                <a:ea typeface="+mj-lt"/>
                <a:cs typeface="+mj-lt"/>
              </a:rPr>
              <a:t>。</a:t>
            </a:r>
            <a:endParaRPr lang="en-GB" sz="6600" b="1" spc="-150">
              <a:solidFill>
                <a:schemeClr val="bg2"/>
              </a:solidFill>
            </a:endParaRPr>
          </a:p>
        </p:txBody>
      </p:sp>
      <p:pic>
        <p:nvPicPr>
          <p:cNvPr id="2" name="Immagine" descr="Immagine">
            <a:extLst>
              <a:ext uri="{FF2B5EF4-FFF2-40B4-BE49-F238E27FC236}">
                <a16:creationId xmlns:a16="http://schemas.microsoft.com/office/drawing/2014/main" id="{4C8F7B17-2B21-A6B9-6DF8-27D5E357C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68" y="633952"/>
            <a:ext cx="2413446" cy="22650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3C1552-B07F-619C-33DD-45721CAFFFD6}"/>
              </a:ext>
            </a:extLst>
          </p:cNvPr>
          <p:cNvSpPr txBox="1"/>
          <p:nvPr/>
        </p:nvSpPr>
        <p:spPr>
          <a:xfrm>
            <a:off x="590868" y="12599864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Helvetica Neue Headings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5565D9-1E14-A0BB-9C4B-C9B5A1D6D51A}"/>
              </a:ext>
            </a:extLst>
          </p:cNvPr>
          <p:cNvSpPr txBox="1"/>
          <p:nvPr/>
        </p:nvSpPr>
        <p:spPr>
          <a:xfrm>
            <a:off x="585795" y="9981219"/>
            <a:ext cx="14396756" cy="24416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lang="ja-JP" altLang="en-US" sz="6000" b="1" spc="-150">
                <a:solidFill>
                  <a:schemeClr val="bg1">
                    <a:lumMod val="50000"/>
                  </a:schemeClr>
                </a:solidFill>
                <a:ea typeface="+mj-lt"/>
                <a:cs typeface="+mj-lt"/>
              </a:rPr>
              <a:t>在</a:t>
            </a:r>
            <a:r>
              <a:rPr lang="en-US" sz="6000" b="1" spc="-150" err="1">
                <a:solidFill>
                  <a:schemeClr val="bg1">
                    <a:lumMod val="50000"/>
                  </a:schemeClr>
                </a:solidFill>
                <a:ea typeface="+mj-lt"/>
                <a:cs typeface="+mj-lt"/>
              </a:rPr>
              <a:t>PeerSphere</a:t>
            </a:r>
            <a:r>
              <a:rPr lang="en-US" sz="6000" b="1" spc="-150" dirty="0">
                <a:solidFill>
                  <a:schemeClr val="bg1">
                    <a:lumMod val="50000"/>
                  </a:schemeClr>
                </a:solidFill>
                <a:ea typeface="+mj-lt"/>
                <a:cs typeface="+mj-lt"/>
              </a:rPr>
              <a:t>，</a:t>
            </a:r>
            <a:r>
              <a:rPr lang="ja-JP" altLang="en-US" sz="6000" b="1" spc="-150">
                <a:solidFill>
                  <a:schemeClr val="bg1">
                    <a:lumMod val="50000"/>
                  </a:schemeClr>
                </a:solidFill>
                <a:ea typeface="+mj-lt"/>
                <a:cs typeface="+mj-lt"/>
              </a:rPr>
              <a:t>小投入</a:t>
            </a:r>
            <a:r>
              <a:rPr lang="en-US" sz="6000" b="1" spc="-150" dirty="0">
                <a:solidFill>
                  <a:schemeClr val="bg1">
                    <a:lumMod val="50000"/>
                  </a:schemeClr>
                </a:solidFill>
                <a:ea typeface="+mj-lt"/>
                <a:cs typeface="+mj-lt"/>
              </a:rPr>
              <a:t>，</a:t>
            </a:r>
            <a:r>
              <a:rPr lang="ja-JP" altLang="en-US" sz="6000" b="1" spc="-150">
                <a:solidFill>
                  <a:schemeClr val="bg1">
                    <a:lumMod val="50000"/>
                  </a:schemeClr>
                </a:solidFill>
                <a:ea typeface="+mj-lt"/>
                <a:cs typeface="+mj-lt"/>
              </a:rPr>
              <a:t>大收获</a:t>
            </a:r>
            <a:endParaRPr lang="en-US" b="1">
              <a:solidFill>
                <a:schemeClr val="bg1">
                  <a:lumMod val="50000"/>
                </a:schemeClr>
              </a:solidFill>
            </a:endParaRPr>
          </a:p>
          <a:p>
            <a:pPr algn="l"/>
            <a:endParaRPr lang="en-US" sz="6000" b="1" spc="-150" dirty="0">
              <a:solidFill>
                <a:schemeClr val="bg1">
                  <a:lumMod val="50000"/>
                </a:schemeClr>
              </a:solidFill>
              <a:latin typeface="Livvic"/>
            </a:endParaRPr>
          </a:p>
          <a:p>
            <a:pPr algn="l"/>
            <a:r>
              <a:rPr lang="ja-JP" altLang="en-GB" sz="3200" b="1" spc="-150">
                <a:solidFill>
                  <a:schemeClr val="tx2">
                    <a:lumMod val="40000"/>
                    <a:lumOff val="60000"/>
                  </a:schemeClr>
                </a:solidFill>
                <a:latin typeface="Livvic"/>
              </a:rPr>
              <a:t>第二版本</a:t>
            </a:r>
            <a:endParaRPr lang="en-GB" sz="3200" b="1" i="0" u="none" strike="noStrike" cap="none" spc="-150" normalizeH="0" baseline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FillTx/>
              <a:latin typeface="Livvic"/>
            </a:endParaRPr>
          </a:p>
        </p:txBody>
      </p:sp>
      <p:pic>
        <p:nvPicPr>
          <p:cNvPr id="6" name="Picture 5" descr="A group of people on a video conference&#10;&#10;Description automatically generated">
            <a:extLst>
              <a:ext uri="{FF2B5EF4-FFF2-40B4-BE49-F238E27FC236}">
                <a16:creationId xmlns:a16="http://schemas.microsoft.com/office/drawing/2014/main" id="{E1B109D2-CED2-F7FD-1217-147581AE4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2063" y="793708"/>
            <a:ext cx="7961462" cy="6996741"/>
          </a:xfrm>
          <a:prstGeom prst="rect">
            <a:avLst/>
          </a:prstGeom>
        </p:spPr>
      </p:pic>
      <p:pic>
        <p:nvPicPr>
          <p:cNvPr id="9" name="Picture 8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1C81C5CA-FBCC-A9FD-36F7-44E4A8CF9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5328" y="6612685"/>
            <a:ext cx="8536736" cy="62602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9041" y="856571"/>
            <a:ext cx="2313913" cy="169450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Your Title…">
            <a:extLst>
              <a:ext uri="{FF2B5EF4-FFF2-40B4-BE49-F238E27FC236}">
                <a16:creationId xmlns:a16="http://schemas.microsoft.com/office/drawing/2014/main" id="{0A5E7B4D-1571-8E93-0C66-F712AEE94753}"/>
              </a:ext>
            </a:extLst>
          </p:cNvPr>
          <p:cNvSpPr txBox="1"/>
          <p:nvPr/>
        </p:nvSpPr>
        <p:spPr>
          <a:xfrm>
            <a:off x="1673371" y="1180264"/>
            <a:ext cx="2009923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9600" b="1" spc="-300">
                <a:solidFill>
                  <a:srgbClr val="2C3BE8"/>
                </a:solidFill>
                <a:ea typeface="+mj-lt"/>
                <a:cs typeface="+mj-lt"/>
              </a:rPr>
              <a:t>我们的影响</a:t>
            </a:r>
            <a:endParaRPr lang="en-US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6AA9A9-0C17-B0C8-1CE9-42B1D28D5D16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sp>
        <p:nvSpPr>
          <p:cNvPr id="5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BA42AE45-24E8-BD1A-31BC-1CFDBA55CD98}"/>
              </a:ext>
            </a:extLst>
          </p:cNvPr>
          <p:cNvSpPr txBox="1"/>
          <p:nvPr/>
        </p:nvSpPr>
        <p:spPr>
          <a:xfrm>
            <a:off x="9135821" y="5921147"/>
            <a:ext cx="885961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r>
              <a:rPr lang="ja-JP" altLang="en-GB" sz="6000" b="1">
                <a:solidFill>
                  <a:srgbClr val="EB196D"/>
                </a:solidFill>
                <a:ea typeface="+mn-lt"/>
                <a:cs typeface="+mn-lt"/>
              </a:rPr>
              <a:t>同伴辅导项目</a:t>
            </a:r>
            <a:endParaRPr lang="en-US" b="1"/>
          </a:p>
        </p:txBody>
      </p:sp>
      <p:sp>
        <p:nvSpPr>
          <p:cNvPr id="6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F194D5AB-4ADB-51D6-2BD1-52FB4721BA5A}"/>
              </a:ext>
            </a:extLst>
          </p:cNvPr>
          <p:cNvSpPr txBox="1"/>
          <p:nvPr/>
        </p:nvSpPr>
        <p:spPr>
          <a:xfrm>
            <a:off x="9167811" y="7066584"/>
            <a:ext cx="13544039" cy="2084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r>
              <a:rPr lang="en-GB" altLang="ja-JP" sz="3800" spc="-150" dirty="0">
                <a:solidFill>
                  <a:srgbClr val="000000"/>
                </a:solidFill>
                <a:ea typeface="+mn-lt"/>
                <a:cs typeface="+mn-lt"/>
              </a:rPr>
              <a:t>“</a:t>
            </a:r>
            <a:r>
              <a:rPr lang="ja-JP" altLang="en-GB" sz="3800" spc="-150">
                <a:solidFill>
                  <a:srgbClr val="000000"/>
                </a:solidFill>
                <a:ea typeface="+mn-lt"/>
                <a:cs typeface="+mn-lt"/>
              </a:rPr>
              <a:t>在我准备明年担任领导角色时，辅导项目就像一把指南针，引领我穿越即将到来的角色中的种种复杂性</a:t>
            </a:r>
            <a:r>
              <a:rPr lang="en-GB" sz="3800" spc="-150" dirty="0">
                <a:solidFill>
                  <a:srgbClr val="000000"/>
                </a:solidFill>
                <a:ea typeface="+mn-lt"/>
                <a:cs typeface="+mn-lt"/>
              </a:rPr>
              <a:t>。”</a:t>
            </a:r>
            <a:endParaRPr lang="en-US" dirty="0"/>
          </a:p>
          <a:p>
            <a:pPr>
              <a:lnSpc>
                <a:spcPct val="100000"/>
              </a:lnSpc>
            </a:pPr>
            <a:endParaRPr lang="en-GB" sz="3800" b="1" spc="-150" dirty="0">
              <a:solidFill>
                <a:srgbClr val="000000"/>
              </a:solidFill>
              <a:latin typeface="Livv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ja-JP" sz="3000" b="1" spc="-150">
                <a:solidFill>
                  <a:srgbClr val="000000"/>
                </a:solidFill>
                <a:cs typeface="Helvetica"/>
              </a:rPr>
              <a:t>—— 来自“规划专业发展”社区的学员</a:t>
            </a:r>
            <a:endParaRPr lang="ja-JP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408628-CCC1-3398-8E1B-15CE152F33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65" t="30" r="4715" b="-30"/>
          <a:stretch/>
        </p:blipFill>
        <p:spPr>
          <a:xfrm>
            <a:off x="1684608" y="5923919"/>
            <a:ext cx="7016023" cy="6057091"/>
          </a:xfrm>
          <a:prstGeom prst="rect">
            <a:avLst/>
          </a:prstGeom>
        </p:spPr>
      </p:pic>
      <p:sp>
        <p:nvSpPr>
          <p:cNvPr id="8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ADAA7B40-8B21-D3DF-D794-C7457F3A487A}"/>
              </a:ext>
            </a:extLst>
          </p:cNvPr>
          <p:cNvSpPr txBox="1"/>
          <p:nvPr/>
        </p:nvSpPr>
        <p:spPr>
          <a:xfrm>
            <a:off x="9168626" y="9556645"/>
            <a:ext cx="13519056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ja-JP" sz="3800" spc="-150" dirty="0">
                <a:solidFill>
                  <a:srgbClr val="000000"/>
                </a:solidFill>
                <a:ea typeface="+mn-lt"/>
                <a:cs typeface="+mn-lt"/>
              </a:rPr>
              <a:t>“</a:t>
            </a:r>
            <a:r>
              <a:rPr lang="ja-JP" altLang="en-GB" sz="3800" spc="-150">
                <a:solidFill>
                  <a:srgbClr val="000000"/>
                </a:solidFill>
                <a:ea typeface="+mn-lt"/>
                <a:cs typeface="+mn-lt"/>
              </a:rPr>
              <a:t>在我们提出一系列澄清性问题后，我们就可以与</a:t>
            </a:r>
            <a:r>
              <a:rPr lang="en-GB" sz="3800" spc="-150" dirty="0">
                <a:solidFill>
                  <a:srgbClr val="000000"/>
                </a:solidFill>
                <a:ea typeface="+mn-lt"/>
                <a:cs typeface="+mn-lt"/>
              </a:rPr>
              <a:t>[</a:t>
            </a:r>
            <a:r>
              <a:rPr lang="ja-JP" altLang="en-GB" sz="3800" spc="-150">
                <a:solidFill>
                  <a:srgbClr val="000000"/>
                </a:solidFill>
                <a:ea typeface="+mn-lt"/>
                <a:cs typeface="+mn-lt"/>
              </a:rPr>
              <a:t>学员</a:t>
            </a:r>
            <a:r>
              <a:rPr lang="en-GB" sz="3800" spc="-150" dirty="0">
                <a:solidFill>
                  <a:srgbClr val="000000"/>
                </a:solidFill>
                <a:ea typeface="+mn-lt"/>
                <a:cs typeface="+mn-lt"/>
              </a:rPr>
              <a:t>]</a:t>
            </a:r>
            <a:r>
              <a:rPr lang="ja-JP" altLang="en-GB" sz="3800" spc="-150">
                <a:solidFill>
                  <a:srgbClr val="000000"/>
                </a:solidFill>
                <a:ea typeface="+mn-lt"/>
                <a:cs typeface="+mn-lt"/>
              </a:rPr>
              <a:t>一起进行创意交流</a:t>
            </a:r>
            <a:r>
              <a:rPr lang="en-GB" sz="3800" spc="-150" dirty="0">
                <a:solidFill>
                  <a:srgbClr val="000000"/>
                </a:solidFill>
                <a:ea typeface="+mn-lt"/>
                <a:cs typeface="+mn-lt"/>
              </a:rPr>
              <a:t>，</a:t>
            </a:r>
            <a:r>
              <a:rPr lang="ja-JP" altLang="en-GB" sz="3800" spc="-150">
                <a:solidFill>
                  <a:srgbClr val="000000"/>
                </a:solidFill>
                <a:ea typeface="+mn-lt"/>
                <a:cs typeface="+mn-lt"/>
              </a:rPr>
              <a:t>并基于我们曾在多所学校工作的经验分享</a:t>
            </a:r>
            <a:r>
              <a:rPr lang="en-GB" sz="3800" spc="-150" dirty="0">
                <a:solidFill>
                  <a:srgbClr val="000000"/>
                </a:solidFill>
                <a:ea typeface="+mn-lt"/>
                <a:cs typeface="+mn-lt"/>
              </a:rPr>
              <a:t>。”</a:t>
            </a:r>
            <a:endParaRPr lang="en-US" dirty="0"/>
          </a:p>
          <a:p>
            <a:pPr>
              <a:lnSpc>
                <a:spcPct val="100000"/>
              </a:lnSpc>
            </a:pPr>
            <a:endParaRPr lang="en-GB" sz="3800" spc="-150" dirty="0">
              <a:solidFill>
                <a:srgbClr val="000000"/>
              </a:solidFill>
              <a:cs typeface="Helvetica"/>
            </a:endParaRPr>
          </a:p>
          <a:p>
            <a:pPr>
              <a:lnSpc>
                <a:spcPct val="100000"/>
              </a:lnSpc>
            </a:pPr>
            <a:r>
              <a:rPr lang="en-GB" sz="3000" b="1" spc="-150" dirty="0">
                <a:solidFill>
                  <a:srgbClr val="000000"/>
                </a:solidFill>
                <a:cs typeface="Helvetica"/>
              </a:rPr>
              <a:t>——</a:t>
            </a:r>
            <a:r>
              <a:rPr lang="en-GB" altLang="ja-JP" sz="3000" b="1" spc="-150" dirty="0">
                <a:solidFill>
                  <a:srgbClr val="000000"/>
                </a:solidFill>
                <a:cs typeface="Helvetica"/>
              </a:rPr>
              <a:t> </a:t>
            </a:r>
            <a:r>
              <a:rPr lang="ja-JP" altLang="en-GB" sz="3000" b="1" spc="-150">
                <a:solidFill>
                  <a:srgbClr val="000000"/>
                </a:solidFill>
                <a:cs typeface="Helvetica"/>
              </a:rPr>
              <a:t>来自</a:t>
            </a:r>
            <a:r>
              <a:rPr lang="en-GB" altLang="ja-JP" sz="3000" b="1" spc="-150" dirty="0">
                <a:solidFill>
                  <a:srgbClr val="000000"/>
                </a:solidFill>
                <a:cs typeface="Helvetica"/>
              </a:rPr>
              <a:t>“</a:t>
            </a:r>
            <a:r>
              <a:rPr lang="ja-JP" altLang="en-GB" sz="3000" b="1" spc="-150">
                <a:solidFill>
                  <a:srgbClr val="000000"/>
                </a:solidFill>
                <a:cs typeface="Helvetica"/>
              </a:rPr>
              <a:t>全球公民</a:t>
            </a:r>
            <a:r>
              <a:rPr lang="en-GB" altLang="ja-JP" sz="3000" b="1" spc="-150" dirty="0">
                <a:solidFill>
                  <a:srgbClr val="000000"/>
                </a:solidFill>
                <a:cs typeface="Helvetica"/>
              </a:rPr>
              <a:t>”</a:t>
            </a:r>
            <a:r>
              <a:rPr lang="ja-JP" altLang="en-GB" sz="3000" b="1" spc="-150">
                <a:solidFill>
                  <a:srgbClr val="000000"/>
                </a:solidFill>
                <a:cs typeface="Helvetica"/>
              </a:rPr>
              <a:t>社区的辅导员</a:t>
            </a:r>
            <a:endParaRPr lang="en-GB" b="1"/>
          </a:p>
        </p:txBody>
      </p:sp>
      <p:sp>
        <p:nvSpPr>
          <p:cNvPr id="9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5F3ED227-1F46-7BC2-E11F-ABF605E24D40}"/>
              </a:ext>
            </a:extLst>
          </p:cNvPr>
          <p:cNvSpPr txBox="1"/>
          <p:nvPr/>
        </p:nvSpPr>
        <p:spPr>
          <a:xfrm>
            <a:off x="1693516" y="3022253"/>
            <a:ext cx="6598597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b="1">
                <a:solidFill>
                  <a:srgbClr val="EB196D"/>
                </a:solidFill>
                <a:latin typeface="Livvic"/>
                <a:ea typeface="+mn-lt"/>
                <a:cs typeface="+mn-lt"/>
              </a:rPr>
              <a:t>92%</a:t>
            </a:r>
            <a:endParaRPr lang="en-US" sz="9600"/>
          </a:p>
        </p:txBody>
      </p:sp>
      <p:sp>
        <p:nvSpPr>
          <p:cNvPr id="10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78E3C722-7340-3BEE-0036-893000A3329C}"/>
              </a:ext>
            </a:extLst>
          </p:cNvPr>
          <p:cNvSpPr txBox="1"/>
          <p:nvPr/>
        </p:nvSpPr>
        <p:spPr>
          <a:xfrm>
            <a:off x="4370049" y="3022297"/>
            <a:ext cx="7073286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GB" sz="3000" spc="-150">
                <a:solidFill>
                  <a:srgbClr val="000000"/>
                </a:solidFill>
                <a:ea typeface="+mn-lt"/>
                <a:cs typeface="+mn-lt"/>
              </a:rPr>
              <a:t>的受访者表示同意或非常同意</a:t>
            </a:r>
            <a:r>
              <a:rPr lang="en-GB" sz="3000" spc="-150">
                <a:solidFill>
                  <a:srgbClr val="000000"/>
                </a:solidFill>
                <a:ea typeface="+mn-lt"/>
                <a:cs typeface="+mn-lt"/>
              </a:rPr>
              <a:t>：</a:t>
            </a:r>
            <a:endParaRPr lang="en-US"/>
          </a:p>
          <a:p>
            <a:pPr>
              <a:lnSpc>
                <a:spcPct val="100000"/>
              </a:lnSpc>
            </a:pPr>
            <a:r>
              <a:rPr lang="en-GB" sz="4000" b="1" spc="-150" dirty="0">
                <a:solidFill>
                  <a:srgbClr val="000000"/>
                </a:solidFill>
                <a:cs typeface="Helvetica"/>
              </a:rPr>
              <a:t>“</a:t>
            </a:r>
            <a:r>
              <a:rPr lang="ja-JP" altLang="en-GB" sz="4000" b="1" spc="-150">
                <a:solidFill>
                  <a:srgbClr val="000000"/>
                </a:solidFill>
                <a:cs typeface="Helvetica"/>
              </a:rPr>
              <a:t>我从同事那里学到了对我的工作产生积极影响的东西</a:t>
            </a:r>
            <a:r>
              <a:rPr lang="en-GB" sz="4000" b="1" spc="-150" dirty="0">
                <a:solidFill>
                  <a:srgbClr val="000000"/>
                </a:solidFill>
                <a:cs typeface="Helvetica"/>
              </a:rPr>
              <a:t>。”</a:t>
            </a:r>
            <a:endParaRPr lang="en-GB" b="1" dirty="0"/>
          </a:p>
        </p:txBody>
      </p:sp>
      <p:sp>
        <p:nvSpPr>
          <p:cNvPr id="15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0CF368BE-7A2C-87DB-6492-FFD75F15CC8E}"/>
              </a:ext>
            </a:extLst>
          </p:cNvPr>
          <p:cNvSpPr txBox="1"/>
          <p:nvPr/>
        </p:nvSpPr>
        <p:spPr>
          <a:xfrm>
            <a:off x="12149041" y="3022752"/>
            <a:ext cx="6598597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b="1">
                <a:solidFill>
                  <a:srgbClr val="EB196D"/>
                </a:solidFill>
                <a:latin typeface="Livvic"/>
                <a:ea typeface="+mn-lt"/>
                <a:cs typeface="+mn-lt"/>
              </a:rPr>
              <a:t>96%</a:t>
            </a:r>
            <a:endParaRPr lang="en-US" sz="9600"/>
          </a:p>
        </p:txBody>
      </p:sp>
      <p:sp>
        <p:nvSpPr>
          <p:cNvPr id="16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4BBFF938-019E-8BF3-00F9-EB93A326853E}"/>
              </a:ext>
            </a:extLst>
          </p:cNvPr>
          <p:cNvSpPr txBox="1"/>
          <p:nvPr/>
        </p:nvSpPr>
        <p:spPr>
          <a:xfrm>
            <a:off x="14913515" y="3022751"/>
            <a:ext cx="7747844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3000" spc="-150">
                <a:solidFill>
                  <a:srgbClr val="000000"/>
                </a:solidFill>
                <a:ea typeface="+mn-lt"/>
                <a:cs typeface="+mn-lt"/>
              </a:rPr>
              <a:t>的受访者表示同意或非常同意</a:t>
            </a:r>
            <a:r>
              <a:rPr lang="en-GB" sz="3000" spc="-150" dirty="0">
                <a:solidFill>
                  <a:srgbClr val="000000"/>
                </a:solidFill>
                <a:ea typeface="+mn-lt"/>
                <a:cs typeface="+mn-lt"/>
              </a:rPr>
              <a:t>：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GB" sz="4000" b="1" spc="-150" dirty="0">
                <a:solidFill>
                  <a:srgbClr val="000000"/>
                </a:solidFill>
                <a:cs typeface="Helvetica"/>
              </a:rPr>
              <a:t>“</a:t>
            </a:r>
            <a:r>
              <a:rPr lang="ja-JP" altLang="en-GB" sz="4000" b="1" spc="-150">
                <a:solidFill>
                  <a:srgbClr val="000000"/>
                </a:solidFill>
                <a:cs typeface="Helvetica"/>
              </a:rPr>
              <a:t>在过去的一年中与我的同事互动带来了宝贵的学习体验</a:t>
            </a:r>
            <a:r>
              <a:rPr lang="en-GB" sz="4000" b="1" spc="-150" dirty="0">
                <a:solidFill>
                  <a:srgbClr val="000000"/>
                </a:solidFill>
                <a:cs typeface="Helvetica"/>
              </a:rPr>
              <a:t>。”</a:t>
            </a:r>
            <a:endParaRPr lang="en-GB" b="1" dirty="0"/>
          </a:p>
        </p:txBody>
      </p:sp>
      <p:sp>
        <p:nvSpPr>
          <p:cNvPr id="18" name="Your Title…">
            <a:extLst>
              <a:ext uri="{FF2B5EF4-FFF2-40B4-BE49-F238E27FC236}">
                <a16:creationId xmlns:a16="http://schemas.microsoft.com/office/drawing/2014/main" id="{E4914B43-CF50-D3B2-5019-CAA6CAD5E592}"/>
              </a:ext>
            </a:extLst>
          </p:cNvPr>
          <p:cNvSpPr txBox="1"/>
          <p:nvPr/>
        </p:nvSpPr>
        <p:spPr>
          <a:xfrm>
            <a:off x="8161522" y="11948502"/>
            <a:ext cx="14491363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r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7200" b="1" spc="-192" dirty="0">
                <a:solidFill>
                  <a:srgbClr val="2C3BE8"/>
                </a:solidFill>
                <a:latin typeface="Livvic SemiBold"/>
                <a:sym typeface="Livvic SemiBold"/>
                <a:hlinkClick r:id="rId6"/>
              </a:rPr>
              <a:t>下载影响报告</a:t>
            </a:r>
            <a:r>
              <a:rPr lang="en-US" sz="7200" b="1" spc="-192" dirty="0">
                <a:solidFill>
                  <a:srgbClr val="2C3BE8"/>
                </a:solidFill>
                <a:latin typeface="Livvic SemiBold"/>
                <a:sym typeface="Livvic SemiBold"/>
              </a:rPr>
              <a:t> </a:t>
            </a:r>
            <a:endParaRPr lang="en-US" sz="7200" b="1"/>
          </a:p>
        </p:txBody>
      </p:sp>
    </p:spTree>
    <p:extLst>
      <p:ext uri="{BB962C8B-B14F-4D97-AF65-F5344CB8AC3E}">
        <p14:creationId xmlns:p14="http://schemas.microsoft.com/office/powerpoint/2010/main" val="191299306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9041" y="856571"/>
            <a:ext cx="2313913" cy="169450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Your Title…">
            <a:extLst>
              <a:ext uri="{FF2B5EF4-FFF2-40B4-BE49-F238E27FC236}">
                <a16:creationId xmlns:a16="http://schemas.microsoft.com/office/drawing/2014/main" id="{0A5E7B4D-1571-8E93-0C66-F712AEE94753}"/>
              </a:ext>
            </a:extLst>
          </p:cNvPr>
          <p:cNvSpPr txBox="1"/>
          <p:nvPr/>
        </p:nvSpPr>
        <p:spPr>
          <a:xfrm>
            <a:off x="1673371" y="1180264"/>
            <a:ext cx="2009923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9600" b="1" spc="-300">
                <a:solidFill>
                  <a:srgbClr val="2C3BE8"/>
                </a:solidFill>
              </a:rPr>
              <a:t>我们的影响</a:t>
            </a:r>
            <a:endParaRPr lang="en-US" sz="9600" spc="-300">
              <a:solidFill>
                <a:srgbClr val="000000"/>
              </a:solidFill>
            </a:endParaRPr>
          </a:p>
        </p:txBody>
      </p:sp>
      <p:sp>
        <p:nvSpPr>
          <p:cNvPr id="13" name="Your Title…">
            <a:extLst>
              <a:ext uri="{FF2B5EF4-FFF2-40B4-BE49-F238E27FC236}">
                <a16:creationId xmlns:a16="http://schemas.microsoft.com/office/drawing/2014/main" id="{D4ABDDE4-79DB-568D-D73B-5AB08A836637}"/>
              </a:ext>
            </a:extLst>
          </p:cNvPr>
          <p:cNvSpPr txBox="1"/>
          <p:nvPr/>
        </p:nvSpPr>
        <p:spPr>
          <a:xfrm>
            <a:off x="8161522" y="11948502"/>
            <a:ext cx="14491363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r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7200" b="1" spc="-192" dirty="0">
                <a:solidFill>
                  <a:srgbClr val="2C3BE8"/>
                </a:solidFill>
                <a:latin typeface="Livvic SemiBold"/>
                <a:sym typeface="Livvic SemiBold"/>
                <a:hlinkClick r:id="rId5"/>
              </a:rPr>
              <a:t>下载影响报告</a:t>
            </a:r>
            <a:r>
              <a:rPr lang="en-US" sz="7200" b="1" spc="-192" dirty="0">
                <a:solidFill>
                  <a:srgbClr val="2C3BE8"/>
                </a:solidFill>
                <a:latin typeface="Livvic SemiBold"/>
                <a:sym typeface="Livvic SemiBo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​</a:t>
            </a:r>
            <a:r>
              <a:rPr lang="en-US" sz="7200" b="1" spc="-192" dirty="0">
                <a:solidFill>
                  <a:srgbClr val="2C3BE8"/>
                </a:solidFill>
                <a:latin typeface="Livvic SemiBold"/>
                <a:sym typeface="Livvic SemiBold"/>
              </a:rPr>
              <a:t> </a:t>
            </a:r>
            <a:endParaRPr lang="en-US" sz="72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6AA9A9-0C17-B0C8-1CE9-42B1D28D5D16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sp>
        <p:nvSpPr>
          <p:cNvPr id="6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B73ED464-F964-3FC1-A7A1-03561145D9D1}"/>
              </a:ext>
            </a:extLst>
          </p:cNvPr>
          <p:cNvSpPr txBox="1"/>
          <p:nvPr/>
        </p:nvSpPr>
        <p:spPr>
          <a:xfrm>
            <a:off x="1673371" y="7118715"/>
            <a:ext cx="6373744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800" b="1" dirty="0">
                <a:solidFill>
                  <a:srgbClr val="EB196D"/>
                </a:solidFill>
                <a:latin typeface="Livvic"/>
                <a:ea typeface="+mn-lt"/>
                <a:cs typeface="+mn-lt"/>
              </a:rPr>
              <a:t>Stephen Taylor</a:t>
            </a:r>
            <a:endParaRPr lang="en-GB" sz="4800" dirty="0">
              <a:solidFill>
                <a:srgbClr val="EB196D"/>
              </a:solidFill>
              <a:latin typeface="Livvic"/>
              <a:ea typeface="+mn-lt"/>
              <a:cs typeface="+mn-lt"/>
            </a:endParaRPr>
          </a:p>
          <a:p>
            <a:pPr algn="ctr">
              <a:lnSpc>
                <a:spcPct val="100000"/>
              </a:lnSpc>
            </a:pPr>
            <a:r>
              <a:rPr lang="en-GB" sz="2800" spc="-150" dirty="0">
                <a:solidFill>
                  <a:schemeClr val="tx1">
                    <a:lumMod val="60000"/>
                    <a:lumOff val="40000"/>
                  </a:schemeClr>
                </a:solidFill>
                <a:latin typeface="Livvic"/>
                <a:ea typeface="+mn-lt"/>
                <a:cs typeface="+mn-lt"/>
              </a:rPr>
              <a:t>Western Academy of Beijing</a:t>
            </a:r>
            <a:endParaRPr lang="en-GB" sz="2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E6E28A9D-9537-EBD2-AAB1-1CE62652F7C7}"/>
              </a:ext>
            </a:extLst>
          </p:cNvPr>
          <p:cNvSpPr txBox="1"/>
          <p:nvPr/>
        </p:nvSpPr>
        <p:spPr>
          <a:xfrm>
            <a:off x="1673371" y="3160732"/>
            <a:ext cx="6373744" cy="3549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200" spc="-150" dirty="0" err="1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PeerSphere</a:t>
            </a:r>
            <a:r>
              <a:rPr lang="ja-JP" altLang="en-GB" sz="3200" spc="-15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社区为学校和教育工作者的专业学习带来了极大的价值</a:t>
            </a:r>
            <a:r>
              <a:rPr lang="en-GB" sz="3200" spc="-150" dirty="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。</a:t>
            </a:r>
            <a:r>
              <a:rPr lang="ja-JP" altLang="en-GB" sz="3200" spc="-15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在学校致力于在专业学习中更具包容性</a:t>
            </a:r>
            <a:r>
              <a:rPr lang="en-GB" sz="3200" spc="-150" dirty="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，</a:t>
            </a:r>
            <a:r>
              <a:rPr lang="ja-JP" altLang="en-GB" sz="3200" spc="-15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并为那些传统上资源较少的员工寻找机会的时刻</a:t>
            </a:r>
            <a:r>
              <a:rPr lang="en-GB" sz="3200" spc="-150" dirty="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……</a:t>
            </a:r>
            <a:r>
              <a:rPr lang="ja-JP" altLang="en-GB" sz="3200" spc="-15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我们期待社区扩展</a:t>
            </a:r>
            <a:r>
              <a:rPr lang="en-GB" sz="3200" spc="-150" dirty="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，</a:t>
            </a:r>
            <a:r>
              <a:rPr lang="ja-JP" altLang="en-GB" sz="3200" spc="-15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提供更多机会给支持和非教学岗位的员工</a:t>
            </a:r>
            <a:r>
              <a:rPr lang="en-GB" sz="3200" spc="-150" dirty="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。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2B11EFE0-55D9-86A5-07A6-948DCAAAAEC3}"/>
              </a:ext>
            </a:extLst>
          </p:cNvPr>
          <p:cNvSpPr txBox="1"/>
          <p:nvPr/>
        </p:nvSpPr>
        <p:spPr>
          <a:xfrm>
            <a:off x="8984583" y="5842803"/>
            <a:ext cx="6373744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800" b="1" dirty="0">
                <a:solidFill>
                  <a:srgbClr val="EB196D"/>
                </a:solidFill>
                <a:latin typeface="Livvic"/>
                <a:ea typeface="+mn-lt"/>
                <a:cs typeface="+mn-lt"/>
              </a:rPr>
              <a:t>Jocelyn Chen</a:t>
            </a:r>
            <a:endParaRPr lang="en-GB" sz="4800" dirty="0">
              <a:solidFill>
                <a:srgbClr val="EB196D"/>
              </a:solidFill>
              <a:latin typeface="Livvic"/>
              <a:ea typeface="+mn-lt"/>
              <a:cs typeface="+mn-lt"/>
            </a:endParaRPr>
          </a:p>
          <a:p>
            <a:pPr algn="ctr">
              <a:lnSpc>
                <a:spcPct val="100000"/>
              </a:lnSpc>
            </a:pPr>
            <a:r>
              <a:rPr lang="en-GB" sz="2800" spc="-150" dirty="0">
                <a:solidFill>
                  <a:schemeClr val="tx1">
                    <a:lumMod val="60000"/>
                    <a:lumOff val="40000"/>
                  </a:schemeClr>
                </a:solidFill>
                <a:latin typeface="Livvic"/>
                <a:ea typeface="+mn-lt"/>
                <a:cs typeface="+mn-lt"/>
              </a:rPr>
              <a:t>Shenzhen College of International Education</a:t>
            </a:r>
            <a:endParaRPr lang="en-GB" sz="2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0CCE92C6-DDF6-3795-D4C6-2FEF0B803F58}"/>
              </a:ext>
            </a:extLst>
          </p:cNvPr>
          <p:cNvSpPr txBox="1"/>
          <p:nvPr/>
        </p:nvSpPr>
        <p:spPr>
          <a:xfrm>
            <a:off x="9005128" y="3154418"/>
            <a:ext cx="6373744" cy="246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algn="ctr"/>
            <a:r>
              <a:rPr lang="ja-JP" altLang="en-GB" sz="3200" spc="-15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这是一个让我们与其他图书馆员交流的绝佳机会，了解他们在与学生沟通、推广阅读兴趣以及如何将课堂阅读与图书馆结合等方面的经验。确实，他们的一些精彩想法启发了我，并让我在图书馆实施了一些措施</a:t>
            </a:r>
            <a:r>
              <a:rPr lang="en-GB" sz="3200" spc="-150" dirty="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。</a:t>
            </a:r>
            <a:endParaRPr lang="en-US" dirty="0"/>
          </a:p>
        </p:txBody>
      </p:sp>
      <p:sp>
        <p:nvSpPr>
          <p:cNvPr id="9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BF6E25A2-9A6C-2812-FA16-E64CD0B1C5C0}"/>
              </a:ext>
            </a:extLst>
          </p:cNvPr>
          <p:cNvSpPr txBox="1"/>
          <p:nvPr/>
        </p:nvSpPr>
        <p:spPr>
          <a:xfrm>
            <a:off x="16336885" y="5840538"/>
            <a:ext cx="6373744" cy="139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800" b="1" dirty="0">
                <a:solidFill>
                  <a:srgbClr val="EB196D"/>
                </a:solidFill>
                <a:latin typeface="Livvic"/>
                <a:ea typeface="+mn-lt"/>
                <a:cs typeface="+mn-lt"/>
              </a:rPr>
              <a:t>Kasson Bratton</a:t>
            </a:r>
            <a:endParaRPr lang="en-GB" sz="4800" dirty="0">
              <a:solidFill>
                <a:srgbClr val="EB196D"/>
              </a:solidFill>
              <a:latin typeface="Livvic"/>
              <a:ea typeface="+mn-lt"/>
              <a:cs typeface="+mn-lt"/>
            </a:endParaRPr>
          </a:p>
          <a:p>
            <a:pPr algn="ctr">
              <a:lnSpc>
                <a:spcPct val="100000"/>
              </a:lnSpc>
            </a:pPr>
            <a:r>
              <a:rPr lang="en-GB" sz="2800" spc="-150" dirty="0">
                <a:solidFill>
                  <a:schemeClr val="tx1">
                    <a:lumMod val="60000"/>
                    <a:lumOff val="40000"/>
                  </a:schemeClr>
                </a:solidFill>
                <a:latin typeface="Livvic"/>
                <a:ea typeface="+mn-lt"/>
                <a:cs typeface="+mn-lt"/>
              </a:rPr>
              <a:t>Nanjing International School</a:t>
            </a:r>
            <a:endParaRPr lang="en-GB" sz="2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09D24F50-1204-1975-93C1-1FBC82C3AE28}"/>
              </a:ext>
            </a:extLst>
          </p:cNvPr>
          <p:cNvSpPr txBox="1"/>
          <p:nvPr/>
        </p:nvSpPr>
        <p:spPr>
          <a:xfrm>
            <a:off x="16336885" y="3154418"/>
            <a:ext cx="6373744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GB" sz="3200" spc="-15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成为</a:t>
            </a:r>
            <a:r>
              <a:rPr lang="en-GB" sz="3200" spc="-150" dirty="0" err="1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PeerSphere</a:t>
            </a:r>
            <a:r>
              <a:rPr lang="ja-JP" altLang="en-GB" sz="3200" spc="-15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的一员对我们学校来说是一个胜利</a:t>
            </a:r>
            <a:r>
              <a:rPr lang="en-GB" sz="3200" spc="-150" dirty="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。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r>
              <a:rPr lang="ja-JP" altLang="en-GB" sz="3200" spc="-15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这些社区让我们有机会向他人学习并展示我们自己的实践</a:t>
            </a:r>
            <a:r>
              <a:rPr lang="en-GB" sz="3200" spc="-150" dirty="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……</a:t>
            </a:r>
            <a:r>
              <a:rPr lang="ja-JP" altLang="en-GB" sz="3200" spc="-15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我们计划在明年及以后继续保持联系</a:t>
            </a:r>
            <a:r>
              <a:rPr lang="en-GB" sz="3200" spc="-150" dirty="0">
                <a:solidFill>
                  <a:schemeClr val="tx1">
                    <a:lumMod val="75000"/>
                  </a:schemeClr>
                </a:solidFill>
                <a:ea typeface="+mn-lt"/>
                <a:cs typeface="+mn-lt"/>
              </a:rPr>
              <a:t>。</a:t>
            </a:r>
            <a:endParaRPr lang="en-US" dirty="0"/>
          </a:p>
        </p:txBody>
      </p:sp>
      <p:pic>
        <p:nvPicPr>
          <p:cNvPr id="14" name="Picture 13" descr="A person holding a pencil&#10;&#10;Description automatically generated">
            <a:extLst>
              <a:ext uri="{FF2B5EF4-FFF2-40B4-BE49-F238E27FC236}">
                <a16:creationId xmlns:a16="http://schemas.microsoft.com/office/drawing/2014/main" id="{3E533121-F82E-29B8-9263-9ED26F12C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570" y="8676140"/>
            <a:ext cx="3172059" cy="31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3618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5953" y="1602127"/>
            <a:ext cx="1738819" cy="124881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Your Title…">
            <a:extLst>
              <a:ext uri="{FF2B5EF4-FFF2-40B4-BE49-F238E27FC236}">
                <a16:creationId xmlns:a16="http://schemas.microsoft.com/office/drawing/2014/main" id="{0A5E7B4D-1571-8E93-0C66-F712AEE94753}"/>
              </a:ext>
            </a:extLst>
          </p:cNvPr>
          <p:cNvSpPr txBox="1"/>
          <p:nvPr/>
        </p:nvSpPr>
        <p:spPr>
          <a:xfrm>
            <a:off x="1673371" y="1180264"/>
            <a:ext cx="16515238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9600" b="1" spc="-300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如何运作</a:t>
            </a:r>
            <a:r>
              <a:rPr lang="en-US" sz="9600" b="1" spc="-300" dirty="0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？</a:t>
            </a:r>
            <a:endParaRPr lang="en-US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419461-2A4F-5FC3-15EC-E9615A2FF0C8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pic>
        <p:nvPicPr>
          <p:cNvPr id="6" name="Picture 5" descr="A pink background with white text and a dotted line&#10;&#10;Description automatically generated">
            <a:extLst>
              <a:ext uri="{FF2B5EF4-FFF2-40B4-BE49-F238E27FC236}">
                <a16:creationId xmlns:a16="http://schemas.microsoft.com/office/drawing/2014/main" id="{EC5C0AB3-2A26-DF57-BC64-CB50C9B8A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419" y="2841138"/>
            <a:ext cx="16859880" cy="9515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Your Title…">
            <a:extLst>
              <a:ext uri="{FF2B5EF4-FFF2-40B4-BE49-F238E27FC236}">
                <a16:creationId xmlns:a16="http://schemas.microsoft.com/office/drawing/2014/main" id="{E96D0E69-0264-92CC-ED4F-086F557D04A6}"/>
              </a:ext>
            </a:extLst>
          </p:cNvPr>
          <p:cNvSpPr txBox="1"/>
          <p:nvPr/>
        </p:nvSpPr>
        <p:spPr>
          <a:xfrm>
            <a:off x="5721531" y="10302539"/>
            <a:ext cx="12863389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60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点击观看，了解您与我们同行的更多内容</a:t>
            </a:r>
            <a:endParaRPr lang="en-US" sz="6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2243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2554" y="4254312"/>
            <a:ext cx="982510" cy="71312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3F0BE4-5C00-DD07-1130-D954DD6F877C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sp>
        <p:nvSpPr>
          <p:cNvPr id="8" name="Your Title…">
            <a:extLst>
              <a:ext uri="{FF2B5EF4-FFF2-40B4-BE49-F238E27FC236}">
                <a16:creationId xmlns:a16="http://schemas.microsoft.com/office/drawing/2014/main" id="{2220AB2F-5F24-06FC-5040-8E04DC38AC02}"/>
              </a:ext>
            </a:extLst>
          </p:cNvPr>
          <p:cNvSpPr txBox="1"/>
          <p:nvPr/>
        </p:nvSpPr>
        <p:spPr>
          <a:xfrm>
            <a:off x="1570069" y="4952575"/>
            <a:ext cx="20296482" cy="71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6400" b="1">
                <a:solidFill>
                  <a:srgbClr val="EB196D"/>
                </a:solidFill>
                <a:ea typeface="+mj-lt"/>
                <a:cs typeface="+mj-lt"/>
              </a:rPr>
              <a:t>团队与小组</a:t>
            </a:r>
            <a:endParaRPr lang="en-US" b="1"/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endParaRPr lang="en-US"/>
          </a:p>
          <a:p>
            <a:pPr marL="1143000" indent="-1143000">
              <a:buFontTx/>
              <a:buAutoNum type="arabicPeriod"/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en-US" sz="5500" dirty="0" err="1">
                <a:solidFill>
                  <a:srgbClr val="EB196D"/>
                </a:solidFill>
                <a:ea typeface="+mj-lt"/>
                <a:cs typeface="+mj-lt"/>
              </a:rPr>
              <a:t>探索PeerSphere社区信息</a:t>
            </a:r>
            <a:endParaRPr lang="en-US" sz="5500" dirty="0" err="1">
              <a:solidFill>
                <a:srgbClr val="2D283C"/>
              </a:solidFill>
              <a:ea typeface="+mj-lt"/>
              <a:cs typeface="+mj-lt"/>
            </a:endParaRPr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en-US" altLang="ja-JP" sz="5500" b="1" dirty="0">
                <a:solidFill>
                  <a:srgbClr val="EB196D"/>
                </a:solidFill>
                <a:ea typeface="+mj-lt"/>
                <a:cs typeface="+mj-lt"/>
              </a:rPr>
              <a:t> </a:t>
            </a:r>
            <a:r>
              <a:rPr lang="en-US" sz="5500" dirty="0">
                <a:solidFill>
                  <a:srgbClr val="EB196D"/>
                </a:solidFill>
                <a:ea typeface="+mj-lt"/>
                <a:cs typeface="+mj-lt"/>
              </a:rPr>
              <a:t>（</a:t>
            </a:r>
            <a:r>
              <a:rPr lang="ja-JP" altLang="en-US" sz="5500">
                <a:solidFill>
                  <a:srgbClr val="EB196D"/>
                </a:solidFill>
                <a:ea typeface="+mj-lt"/>
                <a:cs typeface="+mj-lt"/>
              </a:rPr>
              <a:t>第</a:t>
            </a:r>
            <a:r>
              <a:rPr lang="en-US" sz="5500" dirty="0">
                <a:solidFill>
                  <a:srgbClr val="EB196D"/>
                </a:solidFill>
                <a:ea typeface="+mj-lt"/>
                <a:cs typeface="+mj-lt"/>
              </a:rPr>
              <a:t>14页及之后的幻灯片）</a:t>
            </a:r>
            <a:endParaRPr lang="en-US" sz="5500" b="1" dirty="0">
              <a:solidFill>
                <a:srgbClr val="2D283C"/>
              </a:solidFill>
              <a:ea typeface="+mj-lt"/>
              <a:cs typeface="+mj-lt"/>
            </a:endParaRPr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endParaRPr lang="en-US" sz="5500" dirty="0">
              <a:solidFill>
                <a:srgbClr val="EB196D"/>
              </a:solidFill>
              <a:ea typeface="+mj-lt"/>
              <a:cs typeface="+mj-lt"/>
            </a:endParaRPr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en-US" sz="5500" dirty="0">
                <a:solidFill>
                  <a:srgbClr val="EB196D"/>
                </a:solidFill>
                <a:ea typeface="+mj-lt"/>
                <a:cs typeface="+mj-lt"/>
              </a:rPr>
              <a:t>2. </a:t>
            </a:r>
            <a:r>
              <a:rPr lang="ja-JP" altLang="en-US" sz="5500" b="1">
                <a:solidFill>
                  <a:srgbClr val="EB196D"/>
                </a:solidFill>
                <a:ea typeface="+mj-lt"/>
                <a:cs typeface="+mj-lt"/>
              </a:rPr>
              <a:t>讨论您想加入哪个社区</a:t>
            </a:r>
            <a:endParaRPr lang="en-US" sz="5500" b="1" dirty="0"/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endParaRPr lang="ja-JP" altLang="en-US" sz="5500" b="1" dirty="0">
              <a:solidFill>
                <a:srgbClr val="EB196D"/>
              </a:solidFill>
              <a:ea typeface="+mj-lt"/>
              <a:cs typeface="+mj-lt"/>
            </a:endParaRPr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en-US" sz="5500" dirty="0">
                <a:solidFill>
                  <a:srgbClr val="EB196D"/>
                </a:solidFill>
                <a:ea typeface="+mj-lt"/>
                <a:cs typeface="+mj-lt"/>
              </a:rPr>
              <a:t>3.</a:t>
            </a:r>
            <a:r>
              <a:rPr lang="en-US" sz="5500" b="1" dirty="0">
                <a:solidFill>
                  <a:srgbClr val="EB196D"/>
                </a:solidFill>
                <a:ea typeface="+mj-lt"/>
                <a:cs typeface="+mj-lt"/>
              </a:rPr>
              <a:t> </a:t>
            </a:r>
            <a:r>
              <a:rPr lang="ja-JP" altLang="en-US" sz="5500" b="1">
                <a:solidFill>
                  <a:srgbClr val="EB196D"/>
                </a:solidFill>
                <a:ea typeface="+mj-lt"/>
                <a:cs typeface="+mj-lt"/>
              </a:rPr>
              <a:t>使用注册链接</a:t>
            </a:r>
            <a:r>
              <a:rPr lang="en-US" sz="5500" b="1" dirty="0">
                <a:solidFill>
                  <a:srgbClr val="EB196D"/>
                </a:solidFill>
                <a:ea typeface="+mj-lt"/>
                <a:cs typeface="+mj-lt"/>
              </a:rPr>
              <a:t>，</a:t>
            </a:r>
            <a:r>
              <a:rPr lang="ja-JP" altLang="en-US" sz="5500" b="1">
                <a:solidFill>
                  <a:srgbClr val="EB196D"/>
                </a:solidFill>
                <a:ea typeface="+mj-lt"/>
                <a:cs typeface="+mj-lt"/>
              </a:rPr>
              <a:t>迈出连接所选社区的第一步</a:t>
            </a:r>
            <a:endParaRPr lang="en-US" sz="5500" b="1">
              <a:solidFill>
                <a:srgbClr val="EB196D"/>
              </a:solidFill>
              <a:ea typeface="+mj-lt"/>
              <a:cs typeface="+mj-lt"/>
            </a:endParaRPr>
          </a:p>
        </p:txBody>
      </p:sp>
      <p:pic>
        <p:nvPicPr>
          <p:cNvPr id="2" name="Picture 1" descr="A pink line drawn in a circle&#10;&#10;Description automatically generated">
            <a:extLst>
              <a:ext uri="{FF2B5EF4-FFF2-40B4-BE49-F238E27FC236}">
                <a16:creationId xmlns:a16="http://schemas.microsoft.com/office/drawing/2014/main" id="{E9CF6560-87B8-DD42-1BB5-84193855E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7214" y="1685477"/>
            <a:ext cx="2234243" cy="230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9239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9041" y="856571"/>
            <a:ext cx="2313913" cy="169450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D45746CE-E040-2217-D8B1-251CF38EB257}"/>
              </a:ext>
            </a:extLst>
          </p:cNvPr>
          <p:cNvSpPr txBox="1"/>
          <p:nvPr/>
        </p:nvSpPr>
        <p:spPr>
          <a:xfrm>
            <a:off x="1673371" y="3443675"/>
            <a:ext cx="12436047" cy="4011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5400" b="1" spc="-150">
                <a:solidFill>
                  <a:srgbClr val="2C3BE8"/>
                </a:solidFill>
              </a:rPr>
              <a:t>连接与学习的社区</a:t>
            </a:r>
            <a:r>
              <a:rPr lang="en-US" sz="5400" b="1" spc="-150" dirty="0">
                <a:solidFill>
                  <a:srgbClr val="2C3BE8"/>
                </a:solidFill>
              </a:rPr>
              <a:t>……</a:t>
            </a:r>
            <a:endParaRPr lang="en-US" b="1" dirty="0"/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5000" b="1" spc="-150">
                <a:solidFill>
                  <a:srgbClr val="EB196D"/>
                </a:solidFill>
                <a:ea typeface="+mn-lt"/>
                <a:cs typeface="+mn-lt"/>
              </a:rPr>
              <a:t>60</a:t>
            </a:r>
            <a:r>
              <a:rPr lang="ja-JP" altLang="en-GB" sz="5000" b="1" spc="-150">
                <a:solidFill>
                  <a:srgbClr val="EB196D"/>
                </a:solidFill>
                <a:ea typeface="+mn-lt"/>
                <a:cs typeface="+mn-lt"/>
              </a:rPr>
              <a:t>多个专业主持的社区</a:t>
            </a:r>
            <a:endParaRPr lang="en-GB" b="1"/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5000" b="1" spc="-150" err="1">
                <a:solidFill>
                  <a:srgbClr val="EB196D"/>
                </a:solidFill>
                <a:ea typeface="+mn-lt"/>
                <a:cs typeface="+mn-lt"/>
              </a:rPr>
              <a:t>专业且经验丰富的主持人</a:t>
            </a:r>
            <a:endParaRPr lang="en-GB" b="1"/>
          </a:p>
          <a:p>
            <a:pPr marL="857250" indent="-857250">
              <a:lnSpc>
                <a:spcPct val="100000"/>
              </a:lnSpc>
              <a:buFont typeface="Arial"/>
              <a:buChar char="•"/>
            </a:pPr>
            <a:r>
              <a:rPr lang="ja-JP" altLang="en-GB" sz="5000" b="1" spc="-150">
                <a:solidFill>
                  <a:srgbClr val="EB196D"/>
                </a:solidFill>
                <a:ea typeface="+mn-lt"/>
                <a:cs typeface="+mn-lt"/>
              </a:rPr>
              <a:t>整个学年将举办</a:t>
            </a:r>
            <a:r>
              <a:rPr lang="en-GB" sz="5000" b="1" spc="-150" dirty="0">
                <a:solidFill>
                  <a:srgbClr val="EB196D"/>
                </a:solidFill>
                <a:ea typeface="+mn-lt"/>
                <a:cs typeface="+mn-lt"/>
              </a:rPr>
              <a:t>4</a:t>
            </a:r>
            <a:r>
              <a:rPr lang="ja-JP" altLang="en-GB" sz="5000" b="1" spc="-150">
                <a:solidFill>
                  <a:srgbClr val="EB196D"/>
                </a:solidFill>
                <a:ea typeface="+mn-lt"/>
                <a:cs typeface="+mn-lt"/>
              </a:rPr>
              <a:t>次</a:t>
            </a:r>
            <a:r>
              <a:rPr lang="en-GB" sz="5000" b="1" spc="-150" dirty="0">
                <a:solidFill>
                  <a:srgbClr val="EB196D"/>
                </a:solidFill>
                <a:ea typeface="+mn-lt"/>
                <a:cs typeface="+mn-lt"/>
              </a:rPr>
              <a:t>90</a:t>
            </a:r>
            <a:r>
              <a:rPr lang="ja-JP" altLang="en-GB" sz="5000" b="1" spc="-150">
                <a:solidFill>
                  <a:srgbClr val="EB196D"/>
                </a:solidFill>
                <a:ea typeface="+mn-lt"/>
                <a:cs typeface="+mn-lt"/>
              </a:rPr>
              <a:t>分钟的虚拟直播课程</a:t>
            </a:r>
            <a:endParaRPr lang="en-GB" b="1"/>
          </a:p>
        </p:txBody>
      </p:sp>
      <p:sp>
        <p:nvSpPr>
          <p:cNvPr id="7" name="Your Title…">
            <a:extLst>
              <a:ext uri="{FF2B5EF4-FFF2-40B4-BE49-F238E27FC236}">
                <a16:creationId xmlns:a16="http://schemas.microsoft.com/office/drawing/2014/main" id="{FCC08C07-9D4D-6FBA-BB06-3EF2177309C9}"/>
              </a:ext>
            </a:extLst>
          </p:cNvPr>
          <p:cNvSpPr txBox="1"/>
          <p:nvPr/>
        </p:nvSpPr>
        <p:spPr>
          <a:xfrm>
            <a:off x="1673370" y="2125834"/>
            <a:ext cx="16515238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endParaRPr lang="en-US" sz="5400">
              <a:latin typeface="Livvic" pitchFamily="2" charset="0"/>
            </a:endParaRPr>
          </a:p>
        </p:txBody>
      </p:sp>
      <p:sp>
        <p:nvSpPr>
          <p:cNvPr id="2" name="Your Title…">
            <a:extLst>
              <a:ext uri="{FF2B5EF4-FFF2-40B4-BE49-F238E27FC236}">
                <a16:creationId xmlns:a16="http://schemas.microsoft.com/office/drawing/2014/main" id="{4A6BBFA3-E17B-CA94-A1A8-A8DA6B115A00}"/>
              </a:ext>
            </a:extLst>
          </p:cNvPr>
          <p:cNvSpPr txBox="1"/>
          <p:nvPr/>
        </p:nvSpPr>
        <p:spPr>
          <a:xfrm>
            <a:off x="1673371" y="1180264"/>
            <a:ext cx="16515238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9600" b="1" spc="-300">
                <a:solidFill>
                  <a:srgbClr val="2C3BE8"/>
                </a:solidFill>
                <a:latin typeface="Livvic SemiBold"/>
                <a:sym typeface="Livvic SemiBold"/>
              </a:rPr>
              <a:t>如何运作</a:t>
            </a:r>
            <a:r>
              <a:rPr lang="en-US" sz="9600" b="1" spc="-300" dirty="0">
                <a:solidFill>
                  <a:srgbClr val="2C3BE8"/>
                </a:solidFill>
                <a:latin typeface="Livvic SemiBold"/>
                <a:sym typeface="Livvic SemiBold"/>
              </a:rPr>
              <a:t>？</a:t>
            </a:r>
            <a:endParaRPr lang="en-US" sz="9600" spc="-300" dirty="0">
              <a:solidFill>
                <a:srgbClr val="000000"/>
              </a:solidFill>
              <a:latin typeface="Livvic SemiBold"/>
              <a:sym typeface="Livvic Semi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45284E-0A6E-CD0A-D754-BC6384B2CE73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B25F27C2-F091-8AEE-710E-FAF402F997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70" y="7718988"/>
            <a:ext cx="4653280" cy="2863557"/>
          </a:xfrm>
          <a:prstGeom prst="rect">
            <a:avLst/>
          </a:prstGeom>
        </p:spPr>
      </p:pic>
      <p:pic>
        <p:nvPicPr>
          <p:cNvPr id="17" name="Picture 16" descr="A blue curved arrow with a black background&#10;&#10;Description automatically generated">
            <a:extLst>
              <a:ext uri="{FF2B5EF4-FFF2-40B4-BE49-F238E27FC236}">
                <a16:creationId xmlns:a16="http://schemas.microsoft.com/office/drawing/2014/main" id="{DF005F31-0D2B-48E8-E395-1C8662C8F6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2373">
            <a:off x="13407677" y="6717537"/>
            <a:ext cx="1646474" cy="1415758"/>
          </a:xfrm>
          <a:prstGeom prst="rect">
            <a:avLst/>
          </a:prstGeom>
        </p:spPr>
      </p:pic>
      <p:pic>
        <p:nvPicPr>
          <p:cNvPr id="19" name="Picture 18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12006A83-678A-D42C-5E76-4CB770182C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177" y="8098525"/>
            <a:ext cx="5602432" cy="3278406"/>
          </a:xfrm>
          <a:prstGeom prst="rect">
            <a:avLst/>
          </a:prstGeom>
        </p:spPr>
      </p:pic>
      <p:sp>
        <p:nvSpPr>
          <p:cNvPr id="20" name="Your Title…">
            <a:extLst>
              <a:ext uri="{FF2B5EF4-FFF2-40B4-BE49-F238E27FC236}">
                <a16:creationId xmlns:a16="http://schemas.microsoft.com/office/drawing/2014/main" id="{DC25A726-9B19-210F-C53E-AC79617C35FC}"/>
              </a:ext>
            </a:extLst>
          </p:cNvPr>
          <p:cNvSpPr txBox="1"/>
          <p:nvPr/>
        </p:nvSpPr>
        <p:spPr>
          <a:xfrm>
            <a:off x="4788592" y="8899127"/>
            <a:ext cx="4383643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0" marR="0" lvl="0" indent="0" defTabSz="2438337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None/>
              <a:tabLst/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en-US" sz="9600" spc="-300" dirty="0">
                <a:solidFill>
                  <a:srgbClr val="2C3BE8"/>
                </a:solidFill>
                <a:latin typeface="Livvic SemiBold"/>
                <a:sym typeface="Livvic SemiBold"/>
              </a:rPr>
              <a:t>+</a:t>
            </a:r>
            <a:endParaRPr lang="en-US" sz="9600" spc="-300" dirty="0"/>
          </a:p>
        </p:txBody>
      </p:sp>
      <p:pic>
        <p:nvPicPr>
          <p:cNvPr id="22" name="Picture 2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BF0D42E-C91B-97F7-1772-8B7A0754FD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275" y="7718988"/>
            <a:ext cx="6140623" cy="3507306"/>
          </a:xfrm>
          <a:prstGeom prst="rect">
            <a:avLst/>
          </a:prstGeom>
        </p:spPr>
      </p:pic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028AAD41-91D1-558E-9A48-27EA6D0A03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523" y="5553650"/>
            <a:ext cx="4950170" cy="2731444"/>
          </a:xfrm>
          <a:prstGeom prst="rect">
            <a:avLst/>
          </a:prstGeom>
        </p:spPr>
      </p:pic>
      <p:pic>
        <p:nvPicPr>
          <p:cNvPr id="15" name="Picture 14" descr="A screenshot of a video call&#10;&#10;Description automatically generated">
            <a:extLst>
              <a:ext uri="{FF2B5EF4-FFF2-40B4-BE49-F238E27FC236}">
                <a16:creationId xmlns:a16="http://schemas.microsoft.com/office/drawing/2014/main" id="{AB4C4AA9-4C7A-A198-B024-19A8570073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7909" y="2612452"/>
            <a:ext cx="5029889" cy="3095316"/>
          </a:xfrm>
          <a:prstGeom prst="rect">
            <a:avLst/>
          </a:prstGeom>
        </p:spPr>
      </p:pic>
      <p:sp>
        <p:nvSpPr>
          <p:cNvPr id="6" name="Your Title…">
            <a:extLst>
              <a:ext uri="{FF2B5EF4-FFF2-40B4-BE49-F238E27FC236}">
                <a16:creationId xmlns:a16="http://schemas.microsoft.com/office/drawing/2014/main" id="{CCD004CE-3CF5-1CB3-0252-884585D4FA37}"/>
              </a:ext>
            </a:extLst>
          </p:cNvPr>
          <p:cNvSpPr txBox="1"/>
          <p:nvPr/>
        </p:nvSpPr>
        <p:spPr>
          <a:xfrm>
            <a:off x="6966380" y="12067843"/>
            <a:ext cx="16807708" cy="100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r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6500" b="1" spc="-192" dirty="0">
                <a:solidFill>
                  <a:srgbClr val="EB196D"/>
                </a:solidFill>
                <a:latin typeface="Livvic SemiBold"/>
                <a:sym typeface="Livvic Semi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点击此处，探索所有社区</a:t>
            </a:r>
            <a:r>
              <a:rPr lang="en-US" sz="6500" b="1" spc="-192" dirty="0">
                <a:solidFill>
                  <a:srgbClr val="EB196D"/>
                </a:solidFill>
                <a:latin typeface="Livvic SemiBold"/>
                <a:sym typeface="Livvic Semi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。</a:t>
            </a:r>
            <a:endParaRPr lang="en-US" sz="6500" b="1" spc="-192">
              <a:solidFill>
                <a:srgbClr val="EB196D"/>
              </a:solidFill>
              <a:latin typeface="Livvic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2153578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oad with white lines on a black background&#10;&#10;Description automatically generated">
            <a:extLst>
              <a:ext uri="{FF2B5EF4-FFF2-40B4-BE49-F238E27FC236}">
                <a16:creationId xmlns:a16="http://schemas.microsoft.com/office/drawing/2014/main" id="{11375CA5-4598-CCD0-D393-EF1E0480F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29" y="3448498"/>
            <a:ext cx="21162941" cy="7947705"/>
          </a:xfrm>
          <a:prstGeom prst="rect">
            <a:avLst/>
          </a:prstGeom>
        </p:spPr>
      </p:pic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9041" y="856571"/>
            <a:ext cx="2313913" cy="169450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D45746CE-E040-2217-D8B1-251CF38EB257}"/>
              </a:ext>
            </a:extLst>
          </p:cNvPr>
          <p:cNvSpPr txBox="1"/>
          <p:nvPr/>
        </p:nvSpPr>
        <p:spPr>
          <a:xfrm>
            <a:off x="1610529" y="5593644"/>
            <a:ext cx="4716120" cy="3131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 spc="-192" dirty="0">
                <a:solidFill>
                  <a:srgbClr val="2C3BE8"/>
                </a:solidFill>
                <a:latin typeface="Livvic"/>
              </a:rPr>
              <a:t>1. </a:t>
            </a:r>
            <a:r>
              <a:rPr lang="ja-JP" altLang="en-US" sz="4800" b="1" spc="-192">
                <a:solidFill>
                  <a:srgbClr val="2C3BE8"/>
                </a:solidFill>
              </a:rPr>
              <a:t>签到</a:t>
            </a:r>
            <a:r>
              <a:rPr lang="en-US" sz="4800" b="1" spc="-192" dirty="0">
                <a:solidFill>
                  <a:srgbClr val="2C3BE8"/>
                </a:solidFill>
              </a:rPr>
              <a:t>……</a:t>
            </a:r>
            <a:endParaRPr lang="en-GB" sz="4800" b="1" dirty="0">
              <a:solidFill>
                <a:srgbClr val="FF42A1"/>
              </a:solidFill>
              <a:latin typeface="Livvic"/>
              <a:cs typeface="Helvetica"/>
            </a:endParaRPr>
          </a:p>
          <a:p>
            <a:r>
              <a:rPr lang="ja-JP" altLang="en-GB" sz="4800" b="1">
                <a:solidFill>
                  <a:srgbClr val="EB196D"/>
                </a:solidFill>
                <a:ea typeface="+mn-lt"/>
                <a:cs typeface="+mn-lt"/>
              </a:rPr>
              <a:t>激活</a:t>
            </a:r>
            <a:endParaRPr lang="en-GB"/>
          </a:p>
          <a:p>
            <a:endParaRPr lang="ja-JP" altLang="en-GB" sz="4800" b="1" dirty="0">
              <a:solidFill>
                <a:srgbClr val="EB196D"/>
              </a:solidFill>
              <a:ea typeface="+mn-lt"/>
              <a:cs typeface="+mn-lt"/>
            </a:endParaRPr>
          </a:p>
          <a:p>
            <a:r>
              <a:rPr lang="ja-JP" altLang="en-GB" sz="4500" spc="-150">
                <a:solidFill>
                  <a:srgbClr val="000000"/>
                </a:solidFill>
                <a:ea typeface="+mn-lt"/>
                <a:cs typeface="+mn-lt"/>
              </a:rPr>
              <a:t>查看您的社区中心，自我介绍</a:t>
            </a:r>
            <a:endParaRPr lang="en-GB"/>
          </a:p>
        </p:txBody>
      </p:sp>
      <p:sp>
        <p:nvSpPr>
          <p:cNvPr id="7" name="Your Title…">
            <a:extLst>
              <a:ext uri="{FF2B5EF4-FFF2-40B4-BE49-F238E27FC236}">
                <a16:creationId xmlns:a16="http://schemas.microsoft.com/office/drawing/2014/main" id="{FCC08C07-9D4D-6FBA-BB06-3EF2177309C9}"/>
              </a:ext>
            </a:extLst>
          </p:cNvPr>
          <p:cNvSpPr txBox="1"/>
          <p:nvPr/>
        </p:nvSpPr>
        <p:spPr>
          <a:xfrm>
            <a:off x="1673370" y="2125834"/>
            <a:ext cx="16515238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endParaRPr lang="en-US" sz="5400">
              <a:latin typeface="Livvic" pitchFamily="2" charset="0"/>
            </a:endParaRPr>
          </a:p>
        </p:txBody>
      </p:sp>
      <p:sp>
        <p:nvSpPr>
          <p:cNvPr id="13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F4B952C2-A264-8ED2-6394-B18896D0AB2B}"/>
              </a:ext>
            </a:extLst>
          </p:cNvPr>
          <p:cNvSpPr txBox="1"/>
          <p:nvPr/>
        </p:nvSpPr>
        <p:spPr>
          <a:xfrm>
            <a:off x="7710583" y="8598893"/>
            <a:ext cx="6005417" cy="3131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 spc="-192" dirty="0">
                <a:solidFill>
                  <a:srgbClr val="2C3BE8"/>
                </a:solidFill>
                <a:latin typeface="Livvic"/>
              </a:rPr>
              <a:t>2. </a:t>
            </a:r>
            <a:r>
              <a:rPr lang="ja-JP" altLang="en-US" sz="4800" b="1" spc="-192">
                <a:solidFill>
                  <a:srgbClr val="2C3BE8"/>
                </a:solidFill>
              </a:rPr>
              <a:t>连接与参与</a:t>
            </a:r>
            <a:endParaRPr lang="en-US" sz="4800" b="1" spc="-192">
              <a:solidFill>
                <a:srgbClr val="2C3BE8"/>
              </a:solidFill>
              <a:latin typeface="Livvic" pitchFamily="2" charset="0"/>
            </a:endParaRPr>
          </a:p>
          <a:p>
            <a:r>
              <a:rPr lang="ja-JP" altLang="en-GB" sz="4800" b="1">
                <a:solidFill>
                  <a:srgbClr val="EB196D"/>
                </a:solidFill>
                <a:ea typeface="+mn-lt"/>
                <a:cs typeface="+mn-lt"/>
              </a:rPr>
              <a:t>直播课程</a:t>
            </a:r>
            <a:r>
              <a:rPr lang="en-GB" sz="4800" b="1" dirty="0">
                <a:solidFill>
                  <a:srgbClr val="EB196D"/>
                </a:solidFill>
                <a:ea typeface="+mn-lt"/>
                <a:cs typeface="+mn-lt"/>
              </a:rPr>
              <a:t>1</a:t>
            </a:r>
            <a:endParaRPr lang="en-GB" b="1" dirty="0"/>
          </a:p>
          <a:p>
            <a:endParaRPr lang="en-GB" sz="4800" b="1" dirty="0">
              <a:solidFill>
                <a:srgbClr val="EB196D"/>
              </a:solidFill>
              <a:ea typeface="+mn-lt"/>
              <a:cs typeface="+mn-lt"/>
            </a:endParaRPr>
          </a:p>
          <a:p>
            <a:r>
              <a:rPr lang="ja-JP" altLang="en-GB" sz="4500" spc="-150">
                <a:solidFill>
                  <a:srgbClr val="000000"/>
                </a:solidFill>
                <a:ea typeface="+mn-lt"/>
                <a:cs typeface="+mn-lt"/>
              </a:rPr>
              <a:t>与您的同伴见面，表达您的学习方式和内容</a:t>
            </a:r>
            <a:endParaRPr lang="en-GB" sz="4500" spc="-150">
              <a:solidFill>
                <a:srgbClr val="000000"/>
              </a:solidFill>
            </a:endParaRPr>
          </a:p>
        </p:txBody>
      </p:sp>
      <p:sp>
        <p:nvSpPr>
          <p:cNvPr id="14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5FBB1349-7B16-F1BE-99C1-119E7269F958}"/>
              </a:ext>
            </a:extLst>
          </p:cNvPr>
          <p:cNvSpPr txBox="1"/>
          <p:nvPr/>
        </p:nvSpPr>
        <p:spPr>
          <a:xfrm>
            <a:off x="14873440" y="3069885"/>
            <a:ext cx="5920418" cy="3131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 spc="-192" dirty="0">
                <a:solidFill>
                  <a:srgbClr val="2C3BE8"/>
                </a:solidFill>
                <a:latin typeface="Livvic"/>
                <a:ea typeface="+mn-lt"/>
                <a:cs typeface="+mn-lt"/>
              </a:rPr>
              <a:t>3. </a:t>
            </a:r>
            <a:r>
              <a:rPr lang="ja-JP" altLang="en-US" sz="4800" b="1" spc="-192">
                <a:solidFill>
                  <a:srgbClr val="2C3BE8"/>
                </a:solidFill>
                <a:ea typeface="+mn-lt"/>
                <a:cs typeface="+mn-lt"/>
              </a:rPr>
              <a:t>学习与成长</a:t>
            </a:r>
            <a:endParaRPr lang="en-US" sz="4800" b="1" spc="-192">
              <a:solidFill>
                <a:srgbClr val="2C3BE8"/>
              </a:solidFill>
              <a:latin typeface="Livvic" pitchFamily="2" charset="0"/>
              <a:ea typeface="+mn-lt"/>
              <a:cs typeface="+mn-lt"/>
            </a:endParaRPr>
          </a:p>
          <a:p>
            <a:r>
              <a:rPr lang="ja-JP" altLang="en-GB" sz="4800" b="1">
                <a:solidFill>
                  <a:srgbClr val="EB196D"/>
                </a:solidFill>
                <a:ea typeface="+mn-lt"/>
                <a:cs typeface="+mn-lt"/>
              </a:rPr>
              <a:t>直播课程</a:t>
            </a:r>
            <a:r>
              <a:rPr lang="en-GB" sz="4800" b="1" dirty="0">
                <a:solidFill>
                  <a:srgbClr val="EB196D"/>
                </a:solidFill>
                <a:ea typeface="+mn-lt"/>
                <a:cs typeface="+mn-lt"/>
              </a:rPr>
              <a:t>2-3</a:t>
            </a:r>
            <a:endParaRPr lang="en-GB" b="1"/>
          </a:p>
          <a:p>
            <a:endParaRPr lang="en-GB" sz="4800" b="1" dirty="0">
              <a:solidFill>
                <a:srgbClr val="EB196D"/>
              </a:solidFill>
              <a:ea typeface="+mn-lt"/>
              <a:cs typeface="+mn-lt"/>
            </a:endParaRPr>
          </a:p>
          <a:p>
            <a:r>
              <a:rPr lang="ja-JP" altLang="en-GB" sz="4500" spc="-150">
                <a:solidFill>
                  <a:srgbClr val="000000"/>
                </a:solidFill>
                <a:ea typeface="+mn-lt"/>
                <a:cs typeface="+mn-lt"/>
              </a:rPr>
              <a:t>向他人学习并分享您的专业知识</a:t>
            </a:r>
            <a:endParaRPr lang="en-GB"/>
          </a:p>
        </p:txBody>
      </p:sp>
      <p:sp>
        <p:nvSpPr>
          <p:cNvPr id="15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3303DB01-87CB-47BA-ED79-9F2E5B67E91D}"/>
              </a:ext>
            </a:extLst>
          </p:cNvPr>
          <p:cNvSpPr txBox="1"/>
          <p:nvPr/>
        </p:nvSpPr>
        <p:spPr>
          <a:xfrm>
            <a:off x="18398906" y="7681202"/>
            <a:ext cx="4653279" cy="3685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 spc="-192" dirty="0">
                <a:solidFill>
                  <a:srgbClr val="2C3BE8"/>
                </a:solidFill>
                <a:latin typeface="Livvic"/>
                <a:sym typeface="Livvic SemiBold"/>
              </a:rPr>
              <a:t>4. </a:t>
            </a:r>
            <a:r>
              <a:rPr lang="ja-JP" altLang="en-US" sz="4800" b="1" spc="-192">
                <a:solidFill>
                  <a:srgbClr val="2C3BE8"/>
                </a:solidFill>
              </a:rPr>
              <a:t>庆祝</a:t>
            </a:r>
            <a:endParaRPr lang="en-GB" sz="4800" b="1">
              <a:solidFill>
                <a:schemeClr val="accent6"/>
              </a:solidFill>
              <a:latin typeface="Livvic"/>
              <a:ea typeface="+mn-lt"/>
              <a:cs typeface="+mn-lt"/>
            </a:endParaRPr>
          </a:p>
          <a:p>
            <a:r>
              <a:rPr lang="ja-JP" altLang="en-GB" sz="4800" b="1">
                <a:solidFill>
                  <a:srgbClr val="EB196D"/>
                </a:solidFill>
                <a:ea typeface="+mn-lt"/>
                <a:cs typeface="+mn-lt"/>
              </a:rPr>
              <a:t>直播课程</a:t>
            </a:r>
            <a:r>
              <a:rPr lang="en-GB" sz="4800" b="1" dirty="0">
                <a:solidFill>
                  <a:srgbClr val="EB196D"/>
                </a:solidFill>
                <a:ea typeface="+mn-lt"/>
                <a:cs typeface="+mn-lt"/>
              </a:rPr>
              <a:t>4</a:t>
            </a:r>
            <a:endParaRPr lang="en-GB"/>
          </a:p>
          <a:p>
            <a:endParaRPr lang="en-GB" sz="4800" b="1" dirty="0">
              <a:solidFill>
                <a:srgbClr val="EB196D"/>
              </a:solidFill>
              <a:ea typeface="+mn-lt"/>
              <a:cs typeface="+mn-lt"/>
            </a:endParaRPr>
          </a:p>
          <a:p>
            <a:r>
              <a:rPr lang="ja-JP" altLang="en-GB" sz="4500" spc="-150">
                <a:solidFill>
                  <a:srgbClr val="000000"/>
                </a:solidFill>
                <a:ea typeface="+mn-lt"/>
                <a:cs typeface="+mn-lt"/>
              </a:rPr>
              <a:t>分享您的成功故事，塑造社区的未来</a:t>
            </a:r>
            <a:endParaRPr lang="en-GB"/>
          </a:p>
        </p:txBody>
      </p:sp>
      <p:sp>
        <p:nvSpPr>
          <p:cNvPr id="16" name="Your Title…">
            <a:extLst>
              <a:ext uri="{FF2B5EF4-FFF2-40B4-BE49-F238E27FC236}">
                <a16:creationId xmlns:a16="http://schemas.microsoft.com/office/drawing/2014/main" id="{A5A30531-D4E6-ACAD-0D8B-82CC86DCA9EA}"/>
              </a:ext>
            </a:extLst>
          </p:cNvPr>
          <p:cNvSpPr txBox="1"/>
          <p:nvPr/>
        </p:nvSpPr>
        <p:spPr>
          <a:xfrm>
            <a:off x="1673371" y="1180264"/>
            <a:ext cx="1894038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9600" b="1" spc="-300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与我们的同行旅程</a:t>
            </a:r>
            <a:endParaRPr lang="en-US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3424D6-C147-B2A5-181C-98060A401546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sp>
        <p:nvSpPr>
          <p:cNvPr id="4" name="Your Title…">
            <a:extLst>
              <a:ext uri="{FF2B5EF4-FFF2-40B4-BE49-F238E27FC236}">
                <a16:creationId xmlns:a16="http://schemas.microsoft.com/office/drawing/2014/main" id="{A5353C11-0A83-F3AA-55C7-81CC53C3E913}"/>
              </a:ext>
            </a:extLst>
          </p:cNvPr>
          <p:cNvSpPr txBox="1"/>
          <p:nvPr/>
        </p:nvSpPr>
        <p:spPr>
          <a:xfrm>
            <a:off x="11796016" y="12421524"/>
            <a:ext cx="12560191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r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7200" b="1" spc="-192" dirty="0">
                <a:solidFill>
                  <a:srgbClr val="2C3BE8"/>
                </a:solidFill>
                <a:latin typeface="Livvic"/>
                <a:sym typeface="Livvic SemiBold"/>
                <a:hlinkClick r:id="rId6"/>
              </a:rPr>
              <a:t>点击此处了解更多</a:t>
            </a:r>
            <a:r>
              <a:rPr lang="en-US" sz="7200" b="1" spc="-192" dirty="0">
                <a:solidFill>
                  <a:srgbClr val="2C3BE8"/>
                </a:solidFill>
                <a:latin typeface="Livvic"/>
                <a:sym typeface="Livvic SemiBold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9566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0000">
            <a:off x="20606078" y="258383"/>
            <a:ext cx="1882593" cy="138201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19C1E0-86A9-AF2E-EDC4-80895CFB6350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pic>
        <p:nvPicPr>
          <p:cNvPr id="5" name="Picture 4" descr="A person giving a presentation&#10;&#10;Description automatically generated">
            <a:extLst>
              <a:ext uri="{FF2B5EF4-FFF2-40B4-BE49-F238E27FC236}">
                <a16:creationId xmlns:a16="http://schemas.microsoft.com/office/drawing/2014/main" id="{0FD9E035-FBBD-F1B0-0B0C-7A6F332C7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022" y="1404929"/>
            <a:ext cx="19289652" cy="10909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Your Title…">
            <a:extLst>
              <a:ext uri="{FF2B5EF4-FFF2-40B4-BE49-F238E27FC236}">
                <a16:creationId xmlns:a16="http://schemas.microsoft.com/office/drawing/2014/main" id="{3407A917-B480-8C30-4724-C673DC702511}"/>
              </a:ext>
            </a:extLst>
          </p:cNvPr>
          <p:cNvSpPr txBox="1"/>
          <p:nvPr/>
        </p:nvSpPr>
        <p:spPr>
          <a:xfrm>
            <a:off x="3664491" y="9859627"/>
            <a:ext cx="15480068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6500" b="1" dirty="0">
                <a:solidFill>
                  <a:srgbClr val="2C3BE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点击观看您的会员资格还包含哪些内容</a:t>
            </a:r>
            <a:endParaRPr lang="en-US" sz="6500" b="1">
              <a:solidFill>
                <a:srgbClr val="2C3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4547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9041" y="856571"/>
            <a:ext cx="2313913" cy="169450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B0DD084D-3A50-2A4A-F6BB-602DF198496B}"/>
              </a:ext>
            </a:extLst>
          </p:cNvPr>
          <p:cNvSpPr txBox="1"/>
          <p:nvPr/>
        </p:nvSpPr>
        <p:spPr>
          <a:xfrm>
            <a:off x="1673370" y="3185229"/>
            <a:ext cx="14109969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r>
              <a:rPr lang="ja-JP" altLang="en-US" sz="5400" b="1" spc="-192">
                <a:solidFill>
                  <a:srgbClr val="2C3BE8"/>
                </a:solidFill>
              </a:rPr>
              <a:t>提供更深入的机会</a:t>
            </a:r>
            <a:r>
              <a:rPr lang="en-US" sz="5400" b="1" spc="-192" dirty="0">
                <a:solidFill>
                  <a:srgbClr val="2C3BE8"/>
                </a:solidFill>
              </a:rPr>
              <a:t>……</a:t>
            </a:r>
            <a:endParaRPr lang="en-US" b="1"/>
          </a:p>
        </p:txBody>
      </p:sp>
      <p:sp>
        <p:nvSpPr>
          <p:cNvPr id="3" name="Your Title…">
            <a:extLst>
              <a:ext uri="{FF2B5EF4-FFF2-40B4-BE49-F238E27FC236}">
                <a16:creationId xmlns:a16="http://schemas.microsoft.com/office/drawing/2014/main" id="{569EA5A1-138F-42C4-7F4E-EB565A5C71FD}"/>
              </a:ext>
            </a:extLst>
          </p:cNvPr>
          <p:cNvSpPr txBox="1"/>
          <p:nvPr/>
        </p:nvSpPr>
        <p:spPr>
          <a:xfrm>
            <a:off x="1996969" y="2966650"/>
            <a:ext cx="16515238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endParaRPr lang="en-US" sz="5400">
              <a:latin typeface="Livvic" pitchFamily="2" charset="0"/>
            </a:endParaRPr>
          </a:p>
        </p:txBody>
      </p:sp>
      <p:sp>
        <p:nvSpPr>
          <p:cNvPr id="9" name="Your Title…">
            <a:extLst>
              <a:ext uri="{FF2B5EF4-FFF2-40B4-BE49-F238E27FC236}">
                <a16:creationId xmlns:a16="http://schemas.microsoft.com/office/drawing/2014/main" id="{AF030E06-3FE0-6606-F779-D90BE0DD4EAC}"/>
              </a:ext>
            </a:extLst>
          </p:cNvPr>
          <p:cNvSpPr txBox="1"/>
          <p:nvPr/>
        </p:nvSpPr>
        <p:spPr>
          <a:xfrm>
            <a:off x="1673371" y="1180264"/>
            <a:ext cx="16515238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lvl="0" algn="l" defTabSz="2438337">
              <a:spcAft>
                <a:spcPts val="0"/>
              </a:spcAft>
              <a:buNone/>
              <a:tabLst/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9600" b="1" spc="-300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还有更多精彩内容</a:t>
            </a:r>
            <a:r>
              <a:rPr lang="en-US" sz="9600" b="1" spc="-300" dirty="0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……</a:t>
            </a:r>
            <a:endParaRPr lang="en-US" b="1" dirty="0">
              <a:ea typeface="+mj-lt"/>
              <a:cs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1FF6B-28BA-2F12-5D80-EE1B409BAD56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pic>
        <p:nvPicPr>
          <p:cNvPr id="1026" name="Picture 2" descr="A group of people holding a computer&#10;&#10;Description automatically generated">
            <a:extLst>
              <a:ext uri="{FF2B5EF4-FFF2-40B4-BE49-F238E27FC236}">
                <a16:creationId xmlns:a16="http://schemas.microsoft.com/office/drawing/2014/main" id="{6563262B-5DF0-C188-8630-80418E4C8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70" y="4770466"/>
            <a:ext cx="2752186" cy="275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A person holding a megaphone to another person&#10;&#10;Description automatically generated">
            <a:extLst>
              <a:ext uri="{FF2B5EF4-FFF2-40B4-BE49-F238E27FC236}">
                <a16:creationId xmlns:a16="http://schemas.microsoft.com/office/drawing/2014/main" id="{1DA249E1-18E7-9047-F0E2-9538BCDB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4770466"/>
            <a:ext cx="2752186" cy="275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person holding a book&#10;&#10;Description automatically generated">
            <a:extLst>
              <a:ext uri="{FF2B5EF4-FFF2-40B4-BE49-F238E27FC236}">
                <a16:creationId xmlns:a16="http://schemas.microsoft.com/office/drawing/2014/main" id="{467A7324-F392-06A0-7593-D4BC3584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70" y="8309108"/>
            <a:ext cx="2752186" cy="275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 cartoon of a person holding two circles&#10;&#10;Description automatically generated">
            <a:extLst>
              <a:ext uri="{FF2B5EF4-FFF2-40B4-BE49-F238E27FC236}">
                <a16:creationId xmlns:a16="http://schemas.microsoft.com/office/drawing/2014/main" id="{B095506E-6F97-9A29-978A-CAB5B389B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8309108"/>
            <a:ext cx="2752186" cy="275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324148D1-7C24-A832-4F5D-D8A6D9792DE7}"/>
              </a:ext>
            </a:extLst>
          </p:cNvPr>
          <p:cNvSpPr txBox="1"/>
          <p:nvPr/>
        </p:nvSpPr>
        <p:spPr>
          <a:xfrm>
            <a:off x="4866685" y="4918018"/>
            <a:ext cx="6373744" cy="155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r>
              <a:rPr lang="ja-JP" altLang="en-GB" sz="4800" b="1" u="sng" spc="-150">
                <a:solidFill>
                  <a:srgbClr val="EB196D"/>
                </a:solidFill>
                <a:ea typeface="+mn-lt"/>
                <a:cs typeface="+mn-lt"/>
              </a:rPr>
              <a:t>同伴辅导</a:t>
            </a:r>
            <a:endParaRPr lang="en-GB" sz="4800" spc="-150">
              <a:solidFill>
                <a:srgbClr val="EB196D"/>
              </a:solidFill>
            </a:endParaRPr>
          </a:p>
          <a:p>
            <a:r>
              <a:rPr lang="ja-JP" altLang="en-GB" sz="3500" spc="-150">
                <a:solidFill>
                  <a:srgbClr val="000000"/>
                </a:solidFill>
                <a:ea typeface="+mn-lt"/>
                <a:cs typeface="+mn-lt"/>
              </a:rPr>
              <a:t>与另一位</a:t>
            </a:r>
            <a:r>
              <a:rPr lang="en-GB" sz="3500" spc="-150" dirty="0" err="1">
                <a:solidFill>
                  <a:srgbClr val="000000"/>
                </a:solidFill>
                <a:ea typeface="+mn-lt"/>
                <a:cs typeface="+mn-lt"/>
              </a:rPr>
              <a:t>PeerSphere</a:t>
            </a:r>
            <a:r>
              <a:rPr lang="ja-JP" altLang="en-GB" sz="3500" spc="-150">
                <a:solidFill>
                  <a:srgbClr val="000000"/>
                </a:solidFill>
                <a:ea typeface="+mn-lt"/>
                <a:cs typeface="+mn-lt"/>
              </a:rPr>
              <a:t>成员结对</a:t>
            </a:r>
            <a:r>
              <a:rPr lang="en-GB" sz="3500" spc="-150" dirty="0">
                <a:solidFill>
                  <a:srgbClr val="000000"/>
                </a:solidFill>
                <a:ea typeface="+mn-lt"/>
                <a:cs typeface="+mn-lt"/>
              </a:rPr>
              <a:t>，</a:t>
            </a:r>
            <a:r>
              <a:rPr lang="ja-JP" altLang="en-GB" sz="3500" spc="-150">
                <a:solidFill>
                  <a:srgbClr val="000000"/>
                </a:solidFill>
                <a:ea typeface="+mn-lt"/>
                <a:cs typeface="+mn-lt"/>
              </a:rPr>
              <a:t>运用我们的辅导模式助您成长</a:t>
            </a:r>
            <a:endParaRPr lang="en-GB"/>
          </a:p>
        </p:txBody>
      </p:sp>
      <p:sp>
        <p:nvSpPr>
          <p:cNvPr id="6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AC06C1FA-AD72-B3B9-7A85-2E97BEEB07E9}"/>
              </a:ext>
            </a:extLst>
          </p:cNvPr>
          <p:cNvSpPr txBox="1"/>
          <p:nvPr/>
        </p:nvSpPr>
        <p:spPr>
          <a:xfrm>
            <a:off x="15325335" y="4918017"/>
            <a:ext cx="6373744" cy="155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r>
              <a:rPr lang="ja-JP" altLang="en-GB" sz="4800" b="1" u="sng" spc="-150">
                <a:solidFill>
                  <a:srgbClr val="EB196D"/>
                </a:solidFill>
                <a:ea typeface="+mn-lt"/>
                <a:cs typeface="+mn-lt"/>
              </a:rPr>
              <a:t>同伴交流活动</a:t>
            </a:r>
            <a:endParaRPr lang="en-US"/>
          </a:p>
          <a:p>
            <a:r>
              <a:rPr lang="ja-JP" altLang="en-GB" sz="3500" spc="-150">
                <a:solidFill>
                  <a:srgbClr val="000000"/>
                </a:solidFill>
                <a:ea typeface="+mn-lt"/>
                <a:cs typeface="+mn-lt"/>
              </a:rPr>
              <a:t>每月在中国和东亚各城市举办的线下活动</a:t>
            </a:r>
            <a:endParaRPr lang="en-GB"/>
          </a:p>
        </p:txBody>
      </p:sp>
      <p:sp>
        <p:nvSpPr>
          <p:cNvPr id="8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E7F44BC7-12D2-9BA2-433C-C9214C7F1109}"/>
              </a:ext>
            </a:extLst>
          </p:cNvPr>
          <p:cNvSpPr txBox="1"/>
          <p:nvPr/>
        </p:nvSpPr>
        <p:spPr>
          <a:xfrm>
            <a:off x="4866684" y="8888601"/>
            <a:ext cx="6730583" cy="2146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r>
              <a:rPr lang="ja-JP" altLang="en-GB" sz="4800" b="1" u="sng" spc="-150">
                <a:solidFill>
                  <a:srgbClr val="EB196D"/>
                </a:solidFill>
                <a:ea typeface="+mn-lt"/>
                <a:cs typeface="+mn-lt"/>
              </a:rPr>
              <a:t>社区间网络研讨会与交流活动</a:t>
            </a:r>
            <a:endParaRPr lang="en-US"/>
          </a:p>
          <a:p>
            <a:r>
              <a:rPr lang="ja-JP" altLang="en-GB" sz="3500" spc="-150">
                <a:solidFill>
                  <a:srgbClr val="000000"/>
                </a:solidFill>
                <a:ea typeface="+mn-lt"/>
                <a:cs typeface="+mn-lt"/>
              </a:rPr>
              <a:t>聆听专家对重要话题的分享，与我们所有社区的同伴建立联系</a:t>
            </a:r>
            <a:endParaRPr lang="en-GB"/>
          </a:p>
        </p:txBody>
      </p:sp>
      <p:sp>
        <p:nvSpPr>
          <p:cNvPr id="10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3671F6BF-ADC0-938D-AFBA-8AD7305F90F4}"/>
              </a:ext>
            </a:extLst>
          </p:cNvPr>
          <p:cNvSpPr txBox="1"/>
          <p:nvPr/>
        </p:nvSpPr>
        <p:spPr>
          <a:xfrm>
            <a:off x="15325335" y="8724422"/>
            <a:ext cx="6373744" cy="155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r>
              <a:rPr lang="ja-JP" altLang="en-GB" sz="4800" b="1" u="sng" spc="-150">
                <a:solidFill>
                  <a:srgbClr val="EB196D"/>
                </a:solidFill>
                <a:ea typeface="+mn-lt"/>
                <a:cs typeface="+mn-lt"/>
              </a:rPr>
              <a:t>会议</a:t>
            </a:r>
            <a:endParaRPr lang="en-US" b="1" u="sng"/>
          </a:p>
          <a:p>
            <a:r>
              <a:rPr lang="ja-JP" altLang="en-GB" sz="3500" spc="-150">
                <a:solidFill>
                  <a:srgbClr val="000000"/>
                </a:solidFill>
                <a:ea typeface="+mn-lt"/>
                <a:cs typeface="+mn-lt"/>
              </a:rPr>
              <a:t>免费虚拟参加助教和非教学员工会议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82577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6639" y="4510659"/>
            <a:ext cx="982510" cy="71312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3F0BE4-5C00-DD07-1130-D954DD6F877C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sp>
        <p:nvSpPr>
          <p:cNvPr id="8" name="Your Title…">
            <a:extLst>
              <a:ext uri="{FF2B5EF4-FFF2-40B4-BE49-F238E27FC236}">
                <a16:creationId xmlns:a16="http://schemas.microsoft.com/office/drawing/2014/main" id="{2220AB2F-5F24-06FC-5040-8E04DC38AC02}"/>
              </a:ext>
            </a:extLst>
          </p:cNvPr>
          <p:cNvSpPr txBox="1"/>
          <p:nvPr/>
        </p:nvSpPr>
        <p:spPr>
          <a:xfrm>
            <a:off x="2490219" y="4869659"/>
            <a:ext cx="19376332" cy="5411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7000" b="1">
                <a:solidFill>
                  <a:srgbClr val="2C3BE8"/>
                </a:solidFill>
                <a:ea typeface="+mj-lt"/>
                <a:cs typeface="+mj-lt"/>
              </a:rPr>
              <a:t>开始吧</a:t>
            </a:r>
            <a:r>
              <a:rPr lang="en-US" sz="7000" b="1" dirty="0">
                <a:solidFill>
                  <a:srgbClr val="2C3BE8"/>
                </a:solidFill>
                <a:ea typeface="+mj-lt"/>
                <a:cs typeface="+mj-lt"/>
              </a:rPr>
              <a:t>！</a:t>
            </a:r>
            <a:endParaRPr lang="en-US" dirty="0"/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endParaRPr lang="en-US" sz="5500" dirty="0">
              <a:solidFill>
                <a:srgbClr val="2C3BE8"/>
              </a:solidFill>
            </a:endParaRPr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5500" b="1">
                <a:solidFill>
                  <a:srgbClr val="2C3BE8"/>
                </a:solidFill>
                <a:ea typeface="+mj-lt"/>
                <a:cs typeface="+mj-lt"/>
              </a:rPr>
              <a:t>转发包含学校会员激活链接的邮件给员工</a:t>
            </a:r>
            <a:endParaRPr lang="en-US" b="1"/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5500" b="1">
                <a:solidFill>
                  <a:srgbClr val="EA2870"/>
                </a:solidFill>
                <a:ea typeface="+mj-lt"/>
                <a:cs typeface="+mj-lt"/>
              </a:rPr>
              <a:t>链接</a:t>
            </a:r>
            <a:r>
              <a:rPr lang="en-US" sz="5500" b="1">
                <a:solidFill>
                  <a:srgbClr val="EA2870"/>
                </a:solidFill>
                <a:ea typeface="+mj-lt"/>
                <a:cs typeface="+mj-lt"/>
              </a:rPr>
              <a:t>：</a:t>
            </a:r>
            <a:r>
              <a:rPr lang="en-US" sz="5500" dirty="0">
                <a:solidFill>
                  <a:srgbClr val="EA2870"/>
                </a:solidFill>
                <a:ea typeface="+mj-lt"/>
                <a:cs typeface="+mj-lt"/>
              </a:rPr>
              <a:t> </a:t>
            </a:r>
            <a:r>
              <a:rPr lang="ja-JP" altLang="en-US" sz="5500" b="1" dirty="0">
                <a:solidFill>
                  <a:srgbClr val="2C3BE8"/>
                </a:solidFill>
                <a:ea typeface="+mj-lt"/>
                <a:cs typeface="+mj-lt"/>
                <a:hlinkClick r:id="rId5"/>
              </a:rPr>
              <a:t>会员手册</a:t>
            </a:r>
            <a:endParaRPr lang="en-US" b="1"/>
          </a:p>
          <a:p>
            <a:pPr marL="685800" indent="-685800">
              <a:buFont typeface="Arial"/>
              <a:buChar char="•"/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endParaRPr lang="en-US" sz="5500" dirty="0">
              <a:solidFill>
                <a:srgbClr val="2C3BE8"/>
              </a:solidFill>
              <a:ea typeface="+mj-lt"/>
              <a:cs typeface="+mj-lt"/>
            </a:endParaRPr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5500" b="1">
                <a:solidFill>
                  <a:srgbClr val="2C3BE8"/>
                </a:solidFill>
                <a:ea typeface="+mj-lt"/>
                <a:cs typeface="+mj-lt"/>
              </a:rPr>
              <a:t>签到截止日期</a:t>
            </a:r>
            <a:r>
              <a:rPr lang="en-US" sz="5500" b="1" dirty="0">
                <a:solidFill>
                  <a:srgbClr val="2C3BE8"/>
                </a:solidFill>
                <a:ea typeface="+mj-lt"/>
                <a:cs typeface="+mj-lt"/>
              </a:rPr>
              <a:t>：10</a:t>
            </a:r>
            <a:r>
              <a:rPr lang="ja-JP" altLang="en-US" sz="5500" b="1">
                <a:solidFill>
                  <a:srgbClr val="2C3BE8"/>
                </a:solidFill>
                <a:ea typeface="+mj-lt"/>
                <a:cs typeface="+mj-lt"/>
              </a:rPr>
              <a:t>月</a:t>
            </a:r>
            <a:r>
              <a:rPr lang="en-US" sz="5500" b="1" dirty="0">
                <a:solidFill>
                  <a:srgbClr val="2C3BE8"/>
                </a:solidFill>
                <a:ea typeface="+mj-lt"/>
                <a:cs typeface="+mj-lt"/>
              </a:rPr>
              <a:t>10</a:t>
            </a:r>
            <a:r>
              <a:rPr lang="ja-JP" altLang="en-US" sz="5500" b="1">
                <a:solidFill>
                  <a:srgbClr val="2C3BE8"/>
                </a:solidFill>
                <a:ea typeface="+mj-lt"/>
                <a:cs typeface="+mj-lt"/>
              </a:rPr>
              <a:t>日星期三</a:t>
            </a:r>
            <a:endParaRPr lang="en-US"/>
          </a:p>
        </p:txBody>
      </p:sp>
      <p:pic>
        <p:nvPicPr>
          <p:cNvPr id="4" name="Picture 3" descr="A light bulb with rays of light&#10;&#10;Description automatically generated">
            <a:extLst>
              <a:ext uri="{FF2B5EF4-FFF2-40B4-BE49-F238E27FC236}">
                <a16:creationId xmlns:a16="http://schemas.microsoft.com/office/drawing/2014/main" id="{088A70D6-6AF3-28EA-066C-571A73EC9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5663" y="1743075"/>
            <a:ext cx="2234242" cy="22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8404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9041" y="856571"/>
            <a:ext cx="2313913" cy="169450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Your Title…">
            <a:extLst>
              <a:ext uri="{FF2B5EF4-FFF2-40B4-BE49-F238E27FC236}">
                <a16:creationId xmlns:a16="http://schemas.microsoft.com/office/drawing/2014/main" id="{0A5E7B4D-1571-8E93-0C66-F712AEE94753}"/>
              </a:ext>
            </a:extLst>
          </p:cNvPr>
          <p:cNvSpPr txBox="1"/>
          <p:nvPr/>
        </p:nvSpPr>
        <p:spPr>
          <a:xfrm>
            <a:off x="1673371" y="1180264"/>
            <a:ext cx="16515238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9600" b="1" spc="-300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关于我们</a:t>
            </a:r>
            <a:endParaRPr lang="en-US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E1B4A-2AFE-38F9-CF7A-48E3314B0EAD}"/>
              </a:ext>
            </a:extLst>
          </p:cNvPr>
          <p:cNvSpPr txBox="1"/>
          <p:nvPr/>
        </p:nvSpPr>
        <p:spPr>
          <a:xfrm>
            <a:off x="1673370" y="12535736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Helvetica Neue Headings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pic>
        <p:nvPicPr>
          <p:cNvPr id="5" name="vbox9159_HOT_6855_104505_small-circle.png">
            <a:extLst>
              <a:ext uri="{FF2B5EF4-FFF2-40B4-BE49-F238E27FC236}">
                <a16:creationId xmlns:a16="http://schemas.microsoft.com/office/drawing/2014/main" id="{427596B9-9CE1-1BA3-F9C9-DE38FBEAF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640" y="2970668"/>
            <a:ext cx="4225985" cy="4190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764CAD6-EBB4-FDBA-B388-0AD47573B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973581">
            <a:off x="4310734" y="7157310"/>
            <a:ext cx="2078548" cy="69792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peaker Name Surname…">
            <a:extLst>
              <a:ext uri="{FF2B5EF4-FFF2-40B4-BE49-F238E27FC236}">
                <a16:creationId xmlns:a16="http://schemas.microsoft.com/office/drawing/2014/main" id="{280D022D-816D-0D42-CE50-7AEC1C2A2276}"/>
              </a:ext>
            </a:extLst>
          </p:cNvPr>
          <p:cNvSpPr txBox="1"/>
          <p:nvPr/>
        </p:nvSpPr>
        <p:spPr>
          <a:xfrm>
            <a:off x="1671292" y="8116878"/>
            <a:ext cx="10144963" cy="3722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val="1"/>
            </a:ext>
          </a:extLst>
        </p:spPr>
        <p:txBody>
          <a:bodyPr wrap="square" lIns="50800" tIns="50800" rIns="50800" bIns="5080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en-US" dirty="0"/>
              <a:t>Michael</a:t>
            </a:r>
            <a:br>
              <a:rPr dirty="0"/>
            </a:br>
            <a:r>
              <a:rPr lang="en-US" dirty="0">
                <a:solidFill>
                  <a:srgbClr val="E6276E"/>
                </a:solidFill>
              </a:rPr>
              <a:t>Iannini</a:t>
            </a:r>
            <a:endParaRPr lang="en-US" dirty="0"/>
          </a:p>
          <a:p>
            <a:pPr algn="l">
              <a:defRPr spc="-96">
                <a:solidFill>
                  <a:srgbClr val="878296"/>
                </a:solidFill>
                <a:latin typeface="WorkSans-Light"/>
                <a:ea typeface="WorkSans-Light"/>
                <a:cs typeface="WorkSans-Light"/>
                <a:sym typeface="WorkSans-Light"/>
              </a:defRPr>
            </a:pPr>
            <a:endParaRPr lang="en-US">
              <a:ea typeface="+mj-lt"/>
              <a:cs typeface="Poppins"/>
            </a:endParaRPr>
          </a:p>
          <a:p>
            <a:pPr marL="342900" indent="-342900" algn="l">
              <a:buFont typeface="Arial"/>
              <a:buChar char="•"/>
              <a:defRPr spc="-96">
                <a:solidFill>
                  <a:srgbClr val="878296"/>
                </a:solidFill>
                <a:latin typeface="WorkSans-Light"/>
                <a:ea typeface="WorkSans-Light"/>
                <a:cs typeface="WorkSans-Light"/>
                <a:sym typeface="WorkSans-Light"/>
              </a:defRPr>
            </a:pPr>
            <a:r>
              <a:rPr lang="en-US" dirty="0">
                <a:ea typeface="+mj-lt"/>
                <a:cs typeface="+mj-lt"/>
              </a:rPr>
              <a:t>ACAMIS</a:t>
            </a:r>
            <a:r>
              <a:rPr lang="en-US" altLang="ja-JP" dirty="0">
                <a:ea typeface="+mj-lt"/>
                <a:cs typeface="+mj-lt"/>
              </a:rPr>
              <a:t> </a:t>
            </a:r>
            <a:r>
              <a:rPr lang="ja-JP" altLang="en-US">
                <a:ea typeface="+mj-lt"/>
                <a:cs typeface="+mj-lt"/>
              </a:rPr>
              <a:t>领导力发展导师</a:t>
            </a:r>
            <a:endParaRPr lang="en-US">
              <a:ea typeface="+mj-lt"/>
              <a:cs typeface="+mj-lt"/>
            </a:endParaRPr>
          </a:p>
          <a:p>
            <a:pPr marL="342900" indent="-342900" algn="l">
              <a:buFont typeface="Arial"/>
              <a:buChar char="•"/>
              <a:defRPr spc="-96">
                <a:solidFill>
                  <a:srgbClr val="878296"/>
                </a:solidFill>
                <a:latin typeface="WorkSans-Light"/>
                <a:ea typeface="WorkSans-Light"/>
                <a:cs typeface="WorkSans-Light"/>
                <a:sym typeface="WorkSans-Light"/>
              </a:defRPr>
            </a:pPr>
            <a:r>
              <a:rPr lang="en-US" dirty="0">
                <a:ea typeface="+mj-lt"/>
                <a:cs typeface="+mj-lt"/>
              </a:rPr>
              <a:t>Search Associates </a:t>
            </a:r>
            <a:r>
              <a:rPr lang="ja-JP" altLang="en-US">
                <a:ea typeface="+mj-lt"/>
                <a:cs typeface="+mj-lt"/>
              </a:rPr>
              <a:t>中国区人力资源专业发展协调员</a:t>
            </a:r>
            <a:endParaRPr lang="en-US">
              <a:latin typeface="WorkSans-Light"/>
              <a:ea typeface="+mj-lt"/>
              <a:cs typeface="+mj-lt"/>
            </a:endParaRPr>
          </a:p>
          <a:p>
            <a:pPr marL="342900" indent="-342900" algn="l">
              <a:buFont typeface="Arial"/>
              <a:buChar char="•"/>
              <a:defRPr spc="-96">
                <a:solidFill>
                  <a:srgbClr val="878296"/>
                </a:solidFill>
                <a:latin typeface="WorkSans-Light"/>
                <a:ea typeface="WorkSans-Light"/>
                <a:cs typeface="WorkSans-Light"/>
                <a:sym typeface="WorkSans-Light"/>
              </a:defRPr>
            </a:pPr>
            <a:r>
              <a:rPr lang="ja-JP" altLang="en-US">
                <a:ea typeface="+mj-lt"/>
                <a:cs typeface="+mj-lt"/>
              </a:rPr>
              <a:t>国际学校联盟</a:t>
            </a:r>
            <a:r>
              <a:rPr lang="en-US" dirty="0">
                <a:ea typeface="+mj-lt"/>
                <a:cs typeface="+mj-lt"/>
              </a:rPr>
              <a:t>（CIS）</a:t>
            </a:r>
            <a:r>
              <a:rPr lang="ja-JP" altLang="en-US">
                <a:ea typeface="+mj-lt"/>
                <a:cs typeface="+mj-lt"/>
              </a:rPr>
              <a:t>顾问</a:t>
            </a:r>
            <a:endParaRPr lang="en-US">
              <a:latin typeface="WorkSans-Light"/>
              <a:ea typeface="+mj-lt"/>
              <a:cs typeface="+mj-lt"/>
            </a:endParaRPr>
          </a:p>
          <a:p>
            <a:pPr marL="342900" indent="-342900" algn="l">
              <a:buFont typeface="Arial"/>
              <a:buChar char="•"/>
              <a:defRPr spc="-96">
                <a:solidFill>
                  <a:srgbClr val="878296"/>
                </a:solidFill>
                <a:latin typeface="WorkSans-Light"/>
                <a:ea typeface="WorkSans-Light"/>
                <a:cs typeface="WorkSans-Light"/>
                <a:sym typeface="WorkSans-Light"/>
              </a:defRPr>
            </a:pPr>
            <a:r>
              <a:rPr lang="ja-JP" altLang="en-US">
                <a:ea typeface="+mj-lt"/>
                <a:cs typeface="+mj-lt"/>
              </a:rPr>
              <a:t>专业领域：评估与专业发展、领导力培训、学校治理与战略规划</a:t>
            </a:r>
            <a:endParaRPr lang="en-US">
              <a:latin typeface="WorkSans-Light"/>
              <a:ea typeface="+mj-lt"/>
              <a:cs typeface="+mj-lt"/>
            </a:endParaRPr>
          </a:p>
        </p:txBody>
      </p:sp>
      <p:pic>
        <p:nvPicPr>
          <p:cNvPr id="13" name="Immagine" descr="Immagine">
            <a:extLst>
              <a:ext uri="{FF2B5EF4-FFF2-40B4-BE49-F238E27FC236}">
                <a16:creationId xmlns:a16="http://schemas.microsoft.com/office/drawing/2014/main" id="{6EA5D63F-A0EB-2188-B999-AFDCC4935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973581">
            <a:off x="14877464" y="7158205"/>
            <a:ext cx="2078548" cy="69792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peaker Name Surname…">
            <a:extLst>
              <a:ext uri="{FF2B5EF4-FFF2-40B4-BE49-F238E27FC236}">
                <a16:creationId xmlns:a16="http://schemas.microsoft.com/office/drawing/2014/main" id="{2F6F2CC3-6162-BD2B-4ADB-643738FE4C78}"/>
              </a:ext>
            </a:extLst>
          </p:cNvPr>
          <p:cNvSpPr txBox="1"/>
          <p:nvPr/>
        </p:nvSpPr>
        <p:spPr>
          <a:xfrm>
            <a:off x="12238022" y="8117773"/>
            <a:ext cx="10144963" cy="3722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en-US" dirty="0"/>
              <a:t>Ewen</a:t>
            </a:r>
            <a:br>
              <a:rPr dirty="0"/>
            </a:br>
            <a:r>
              <a:rPr lang="en-US" dirty="0">
                <a:solidFill>
                  <a:srgbClr val="E6276E"/>
                </a:solidFill>
              </a:rPr>
              <a:t>Bailey</a:t>
            </a:r>
            <a:endParaRPr lang="en-US" dirty="0"/>
          </a:p>
          <a:p>
            <a:pPr algn="l">
              <a:defRPr spc="-96">
                <a:solidFill>
                  <a:srgbClr val="878296"/>
                </a:solidFill>
                <a:latin typeface="WorkSans-Light"/>
                <a:ea typeface="WorkSans-Light"/>
                <a:cs typeface="WorkSans-Light"/>
                <a:sym typeface="WorkSans-Light"/>
              </a:defRPr>
            </a:pPr>
            <a:endParaRPr lang="en-US">
              <a:ea typeface="+mj-lt"/>
              <a:cs typeface="Poppins"/>
            </a:endParaRPr>
          </a:p>
          <a:p>
            <a:pPr marL="342900" indent="-342900" algn="l">
              <a:buFont typeface="Arial"/>
              <a:buChar char="•"/>
              <a:defRPr spc="-96">
                <a:solidFill>
                  <a:srgbClr val="878296"/>
                </a:solidFill>
                <a:latin typeface="WorkSans-Light"/>
                <a:ea typeface="WorkSans-Light"/>
                <a:cs typeface="WorkSans-Light"/>
                <a:sym typeface="WorkSans-Light"/>
              </a:defRPr>
            </a:pPr>
            <a:r>
              <a:rPr lang="en-US" dirty="0">
                <a:solidFill>
                  <a:srgbClr val="878296"/>
                </a:solidFill>
                <a:ea typeface="+mj-lt"/>
                <a:cs typeface="+mj-lt"/>
              </a:rPr>
              <a:t>PD Academia </a:t>
            </a:r>
            <a:r>
              <a:rPr lang="ja-JP" altLang="en-US">
                <a:solidFill>
                  <a:srgbClr val="878296"/>
                </a:solidFill>
                <a:ea typeface="+mj-lt"/>
                <a:cs typeface="+mj-lt"/>
              </a:rPr>
              <a:t>教育顾问</a:t>
            </a:r>
            <a:endParaRPr lang="en-US">
              <a:solidFill>
                <a:srgbClr val="878296"/>
              </a:solidFill>
              <a:ea typeface="+mj-lt"/>
              <a:cs typeface="+mj-lt"/>
            </a:endParaRPr>
          </a:p>
          <a:p>
            <a:pPr marL="342900" indent="-342900" algn="l">
              <a:buFont typeface="Arial"/>
              <a:buChar char="•"/>
              <a:defRPr spc="-96">
                <a:solidFill>
                  <a:srgbClr val="878296"/>
                </a:solidFill>
                <a:latin typeface="WorkSans-Light"/>
                <a:ea typeface="WorkSans-Light"/>
                <a:cs typeface="WorkSans-Light"/>
                <a:sym typeface="WorkSans-Light"/>
              </a:defRPr>
            </a:pPr>
            <a:r>
              <a:rPr lang="ja-JP" altLang="en-US" err="1">
                <a:solidFill>
                  <a:srgbClr val="878296"/>
                </a:solidFill>
                <a:ea typeface="+mj-lt"/>
                <a:cs typeface="+mj-lt"/>
              </a:rPr>
              <a:t>专业发展与学习专家</a:t>
            </a:r>
            <a:endParaRPr lang="en-US" err="1">
              <a:solidFill>
                <a:srgbClr val="878296"/>
              </a:solidFill>
              <a:ea typeface="+mj-lt"/>
              <a:cs typeface="+mj-lt"/>
            </a:endParaRPr>
          </a:p>
          <a:p>
            <a:pPr marL="342900" indent="-342900" algn="l">
              <a:buFont typeface="Arial"/>
              <a:buChar char="•"/>
              <a:defRPr spc="-96">
                <a:solidFill>
                  <a:srgbClr val="878296"/>
                </a:solidFill>
                <a:latin typeface="WorkSans-Light"/>
                <a:ea typeface="WorkSans-Light"/>
                <a:cs typeface="WorkSans-Light"/>
                <a:sym typeface="WorkSans-Light"/>
              </a:defRPr>
            </a:pPr>
            <a:r>
              <a:rPr lang="ja-JP" altLang="en-US">
                <a:ea typeface="+mj-lt"/>
                <a:cs typeface="+mj-lt"/>
              </a:rPr>
              <a:t>拥有丰富国际教育经验的领导者，致力于帮助教师和领导者建立注重持续改进的坚韧协作团队</a:t>
            </a:r>
            <a:endParaRPr lang="en-US">
              <a:latin typeface="WorkSans-Light"/>
              <a:ea typeface="+mj-lt"/>
              <a:cs typeface="+mj-lt"/>
            </a:endParaRPr>
          </a:p>
        </p:txBody>
      </p:sp>
      <p:pic>
        <p:nvPicPr>
          <p:cNvPr id="16" name="Picture 1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1CAD16D-92A8-82E5-9C97-3756748D8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10453" y="2969926"/>
            <a:ext cx="4212852" cy="4176993"/>
          </a:xfrm>
          <a:prstGeom prst="rect">
            <a:avLst/>
          </a:prstGeom>
        </p:spPr>
      </p:pic>
      <p:sp>
        <p:nvSpPr>
          <p:cNvPr id="2" name="Your Title…">
            <a:extLst>
              <a:ext uri="{FF2B5EF4-FFF2-40B4-BE49-F238E27FC236}">
                <a16:creationId xmlns:a16="http://schemas.microsoft.com/office/drawing/2014/main" id="{BCECA92F-7C43-7756-DA6C-8DC7A04BFE87}"/>
              </a:ext>
            </a:extLst>
          </p:cNvPr>
          <p:cNvSpPr txBox="1"/>
          <p:nvPr/>
        </p:nvSpPr>
        <p:spPr>
          <a:xfrm>
            <a:off x="16701240" y="12215982"/>
            <a:ext cx="733981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r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en-US" altLang="ja-JP" sz="8000" b="1" spc="-300" dirty="0">
                <a:solidFill>
                  <a:srgbClr val="2C3BE8"/>
                </a:solidFill>
                <a:ea typeface="+mj-lt"/>
                <a:cs typeface="+mj-lt"/>
                <a:hlinkClick r:id="rId8"/>
              </a:rPr>
              <a:t>了解更多</a:t>
            </a:r>
            <a:endParaRPr lang="en-US" sz="8000" b="1" spc="-300">
              <a:solidFill>
                <a:srgbClr val="2C3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208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2373" y="165384"/>
            <a:ext cx="1523159" cy="109065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Your Title…">
            <a:extLst>
              <a:ext uri="{FF2B5EF4-FFF2-40B4-BE49-F238E27FC236}">
                <a16:creationId xmlns:a16="http://schemas.microsoft.com/office/drawing/2014/main" id="{0A5E7B4D-1571-8E93-0C66-F712AEE94753}"/>
              </a:ext>
            </a:extLst>
          </p:cNvPr>
          <p:cNvSpPr txBox="1"/>
          <p:nvPr/>
        </p:nvSpPr>
        <p:spPr>
          <a:xfrm>
            <a:off x="1673371" y="1180264"/>
            <a:ext cx="16515238" cy="2761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9600" b="1" spc="-300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我们已加入亚洲最大的国际学校专业学习社群</a:t>
            </a:r>
            <a:r>
              <a:rPr lang="en-US" sz="9600" b="1" spc="-300" dirty="0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（PLC）</a:t>
            </a:r>
            <a:endParaRPr lang="en-US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E1B4A-2AFE-38F9-CF7A-48E3314B0EAD}"/>
              </a:ext>
            </a:extLst>
          </p:cNvPr>
          <p:cNvSpPr txBox="1"/>
          <p:nvPr/>
        </p:nvSpPr>
        <p:spPr>
          <a:xfrm>
            <a:off x="1673370" y="12535736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Helvetica Neue Headings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pic>
        <p:nvPicPr>
          <p:cNvPr id="2" name="Picture 1" descr="EARCOS (@EARCOSORG) / X">
            <a:extLst>
              <a:ext uri="{FF2B5EF4-FFF2-40B4-BE49-F238E27FC236}">
                <a16:creationId xmlns:a16="http://schemas.microsoft.com/office/drawing/2014/main" id="{30B7D8F1-FF2F-6B08-0C94-361CAFA36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2643" y="4599704"/>
            <a:ext cx="2743200" cy="27432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691D926-4695-89DF-6C36-0709FB91C64B}"/>
              </a:ext>
            </a:extLst>
          </p:cNvPr>
          <p:cNvGrpSpPr/>
          <p:nvPr/>
        </p:nvGrpSpPr>
        <p:grpSpPr>
          <a:xfrm>
            <a:off x="1682186" y="4157242"/>
            <a:ext cx="15697542" cy="7491253"/>
            <a:chOff x="1539645" y="3925613"/>
            <a:chExt cx="14281119" cy="6666501"/>
          </a:xfrm>
        </p:grpSpPr>
        <p:pic>
          <p:nvPicPr>
            <p:cNvPr id="30" name="Picture 29" descr="A group of logos of different countries/regions&#10;&#10;Description automatically generated">
              <a:extLst>
                <a:ext uri="{FF2B5EF4-FFF2-40B4-BE49-F238E27FC236}">
                  <a16:creationId xmlns:a16="http://schemas.microsoft.com/office/drawing/2014/main" id="{FB7D43E2-E245-A5BF-2B89-31B8959DA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2025" y="5875691"/>
              <a:ext cx="12187238" cy="4716423"/>
            </a:xfrm>
            <a:prstGeom prst="rect">
              <a:avLst/>
            </a:prstGeom>
          </p:spPr>
        </p:pic>
        <p:pic>
          <p:nvPicPr>
            <p:cNvPr id="31" name="Picture 30" descr="St. Joseph's Institution International | Info &amp; Fees | Education  Destination Asia">
              <a:extLst>
                <a:ext uri="{FF2B5EF4-FFF2-40B4-BE49-F238E27FC236}">
                  <a16:creationId xmlns:a16="http://schemas.microsoft.com/office/drawing/2014/main" id="{185AF16E-51E6-3FE7-4EDF-2D6412578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703408" y="5880143"/>
              <a:ext cx="1905563" cy="1673601"/>
            </a:xfrm>
            <a:prstGeom prst="rect">
              <a:avLst/>
            </a:prstGeom>
          </p:spPr>
        </p:pic>
        <p:pic>
          <p:nvPicPr>
            <p:cNvPr id="32" name="Picture 31" descr="Profile - Giving.sg">
              <a:extLst>
                <a:ext uri="{FF2B5EF4-FFF2-40B4-BE49-F238E27FC236}">
                  <a16:creationId xmlns:a16="http://schemas.microsoft.com/office/drawing/2014/main" id="{47F39CB4-71EA-CA51-A8F1-91A9FAAF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898394" y="7537178"/>
              <a:ext cx="1922370" cy="1364877"/>
            </a:xfrm>
            <a:prstGeom prst="rect">
              <a:avLst/>
            </a:prstGeom>
          </p:spPr>
        </p:pic>
        <p:pic>
          <p:nvPicPr>
            <p:cNvPr id="33" name="Picture 32" descr="International School of Ulaanbaatar">
              <a:extLst>
                <a:ext uri="{FF2B5EF4-FFF2-40B4-BE49-F238E27FC236}">
                  <a16:creationId xmlns:a16="http://schemas.microsoft.com/office/drawing/2014/main" id="{3239419F-73D0-F834-EC79-91DB5BD8F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898617" y="9105796"/>
              <a:ext cx="1479177" cy="1442759"/>
            </a:xfrm>
            <a:prstGeom prst="rect">
              <a:avLst/>
            </a:prstGeom>
          </p:spPr>
        </p:pic>
        <p:pic>
          <p:nvPicPr>
            <p:cNvPr id="35" name="Picture 34" descr="A blue and red logo&#10;&#10;Description automatically generated">
              <a:extLst>
                <a:ext uri="{FF2B5EF4-FFF2-40B4-BE49-F238E27FC236}">
                  <a16:creationId xmlns:a16="http://schemas.microsoft.com/office/drawing/2014/main" id="{B06700D0-273F-A16A-CD50-185FC7739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39645" y="4090218"/>
              <a:ext cx="5636559" cy="1614768"/>
            </a:xfrm>
            <a:prstGeom prst="rect">
              <a:avLst/>
            </a:prstGeom>
          </p:spPr>
        </p:pic>
        <p:pic>
          <p:nvPicPr>
            <p:cNvPr id="36" name="Picture 35" descr="A logo of a tiger holding a flag&#10;&#10;Description automatically generated">
              <a:extLst>
                <a:ext uri="{FF2B5EF4-FFF2-40B4-BE49-F238E27FC236}">
                  <a16:creationId xmlns:a16="http://schemas.microsoft.com/office/drawing/2014/main" id="{F79ACE1F-21A8-AFBC-075B-4F9D5B0D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37310" y="3925613"/>
              <a:ext cx="8124265" cy="1924050"/>
            </a:xfrm>
            <a:prstGeom prst="rect">
              <a:avLst/>
            </a:prstGeom>
          </p:spPr>
        </p:pic>
      </p:grpSp>
      <p:pic>
        <p:nvPicPr>
          <p:cNvPr id="38" name="Picture 37" descr="A black background with red text and blue circle&#10;&#10;Description automatically generated">
            <a:extLst>
              <a:ext uri="{FF2B5EF4-FFF2-40B4-BE49-F238E27FC236}">
                <a16:creationId xmlns:a16="http://schemas.microsoft.com/office/drawing/2014/main" id="{F031FAEB-15E3-536A-501E-A211306463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55957" y="1863906"/>
            <a:ext cx="3946713" cy="2740960"/>
          </a:xfrm>
          <a:prstGeom prst="rect">
            <a:avLst/>
          </a:prstGeom>
        </p:spPr>
      </p:pic>
      <p:pic>
        <p:nvPicPr>
          <p:cNvPr id="15" name="Picture 14" descr="Network for Enriching Students and Schools in China (NESSIC) logo">
            <a:extLst>
              <a:ext uri="{FF2B5EF4-FFF2-40B4-BE49-F238E27FC236}">
                <a16:creationId xmlns:a16="http://schemas.microsoft.com/office/drawing/2014/main" id="{7B52A7FD-3F0D-6E5A-9657-1E6F5C0CA0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26719" y="10317761"/>
            <a:ext cx="2676525" cy="2695575"/>
          </a:xfrm>
          <a:prstGeom prst="rect">
            <a:avLst/>
          </a:prstGeom>
        </p:spPr>
      </p:pic>
      <p:pic>
        <p:nvPicPr>
          <p:cNvPr id="16" name="Picture 15" descr="A logo with a book in the shape of a heart&#10;&#10;Description automatically generated">
            <a:extLst>
              <a:ext uri="{FF2B5EF4-FFF2-40B4-BE49-F238E27FC236}">
                <a16:creationId xmlns:a16="http://schemas.microsoft.com/office/drawing/2014/main" id="{F1DA0D36-10A0-685E-5ECF-392FD605F6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47826" y="7898496"/>
            <a:ext cx="3075485" cy="204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7940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9041" y="856571"/>
            <a:ext cx="2313913" cy="169450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Your Title…">
            <a:extLst>
              <a:ext uri="{FF2B5EF4-FFF2-40B4-BE49-F238E27FC236}">
                <a16:creationId xmlns:a16="http://schemas.microsoft.com/office/drawing/2014/main" id="{0A5E7B4D-1571-8E93-0C66-F712AEE94753}"/>
              </a:ext>
            </a:extLst>
          </p:cNvPr>
          <p:cNvSpPr txBox="1"/>
          <p:nvPr/>
        </p:nvSpPr>
        <p:spPr>
          <a:xfrm>
            <a:off x="1673371" y="1180264"/>
            <a:ext cx="2009923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9600" b="1" spc="-300">
                <a:solidFill>
                  <a:srgbClr val="2C3BE8"/>
                </a:solidFill>
                <a:ea typeface="+mj-lt"/>
                <a:cs typeface="+mj-lt"/>
              </a:rPr>
              <a:t>同伴学习研究</a:t>
            </a:r>
            <a:endParaRPr lang="en-US" b="1"/>
          </a:p>
        </p:txBody>
      </p:sp>
      <p:sp>
        <p:nvSpPr>
          <p:cNvPr id="2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47AEA51C-35FA-276E-203E-76AFEEECE32F}"/>
              </a:ext>
            </a:extLst>
          </p:cNvPr>
          <p:cNvSpPr txBox="1"/>
          <p:nvPr/>
        </p:nvSpPr>
        <p:spPr>
          <a:xfrm>
            <a:off x="1673371" y="3635628"/>
            <a:ext cx="21557332" cy="591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100000"/>
              </a:lnSpc>
            </a:pPr>
            <a:endParaRPr lang="en-GB" sz="5400" dirty="0">
              <a:solidFill>
                <a:schemeClr val="accent6"/>
              </a:solidFill>
              <a:latin typeface="Livvic"/>
              <a:ea typeface="+mn-lt"/>
              <a:cs typeface="+mn-lt"/>
            </a:endParaRPr>
          </a:p>
          <a:p>
            <a:pPr marL="857250" indent="-857250">
              <a:lnSpc>
                <a:spcPct val="100000"/>
              </a:lnSpc>
              <a:buFont typeface="Arial"/>
              <a:buChar char="•"/>
            </a:pPr>
            <a:r>
              <a:rPr lang="ja-JP" altLang="en-GB" sz="5400">
                <a:solidFill>
                  <a:schemeClr val="accent6"/>
                </a:solidFill>
                <a:ea typeface="+mn-lt"/>
                <a:cs typeface="+mn-lt"/>
              </a:rPr>
              <a:t>研究如何显示同伴学习是有效的专业发展</a:t>
            </a:r>
            <a:r>
              <a:rPr lang="en-GB" sz="5400" dirty="0">
                <a:solidFill>
                  <a:schemeClr val="accent6"/>
                </a:solidFill>
                <a:ea typeface="+mn-lt"/>
                <a:cs typeface="+mn-lt"/>
              </a:rPr>
              <a:t>，</a:t>
            </a:r>
            <a:r>
              <a:rPr lang="ja-JP" altLang="en-GB" sz="5400" b="1" dirty="0">
                <a:solidFill>
                  <a:srgbClr val="2C3BE8"/>
                </a:solidFill>
                <a:latin typeface="Livvic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请查看</a:t>
            </a:r>
            <a:r>
              <a:rPr lang="en-GB" sz="5400" dirty="0">
                <a:solidFill>
                  <a:srgbClr val="2C3BE8"/>
                </a:solidFill>
                <a:latin typeface="Livvic"/>
                <a:ea typeface="+mn-lt"/>
                <a:cs typeface="+mn-lt"/>
              </a:rPr>
              <a:t> </a:t>
            </a:r>
            <a:r>
              <a:rPr lang="en-GB" sz="5400" i="1" dirty="0">
                <a:solidFill>
                  <a:schemeClr val="accent6"/>
                </a:solidFill>
                <a:ea typeface="+mn-lt"/>
                <a:cs typeface="+mn-lt"/>
              </a:rPr>
              <a:t>(</a:t>
            </a:r>
            <a:r>
              <a:rPr lang="en-GB" sz="5400" i="1" err="1">
                <a:solidFill>
                  <a:schemeClr val="accent6"/>
                </a:solidFill>
                <a:ea typeface="+mn-lt"/>
                <a:cs typeface="+mn-lt"/>
              </a:rPr>
              <a:t>PeerSphere</a:t>
            </a:r>
            <a:r>
              <a:rPr lang="en-GB" sz="5400" i="1" dirty="0">
                <a:solidFill>
                  <a:schemeClr val="accent6"/>
                </a:solidFill>
                <a:ea typeface="+mn-lt"/>
                <a:cs typeface="+mn-lt"/>
              </a:rPr>
              <a:t>)</a:t>
            </a:r>
            <a:endParaRPr lang="en-GB" sz="5400" dirty="0">
              <a:solidFill>
                <a:schemeClr val="accent6"/>
              </a:solidFill>
              <a:latin typeface="Livvic"/>
              <a:ea typeface="+mn-lt"/>
              <a:cs typeface="+mn-lt"/>
            </a:endParaRPr>
          </a:p>
          <a:p>
            <a:pPr marL="857250" indent="-857250">
              <a:lnSpc>
                <a:spcPct val="100000"/>
              </a:lnSpc>
              <a:buFont typeface="Arial"/>
              <a:buChar char="•"/>
            </a:pPr>
            <a:r>
              <a:rPr lang="ja-JP" altLang="en-GB" sz="5400">
                <a:solidFill>
                  <a:schemeClr val="accent6"/>
                </a:solidFill>
                <a:ea typeface="+mn-lt"/>
                <a:cs typeface="+mn-lt"/>
              </a:rPr>
              <a:t>同伴学习的热潮，</a:t>
            </a:r>
            <a:r>
              <a:rPr lang="ja-JP" altLang="en-GB" sz="5400" b="1" dirty="0">
                <a:solidFill>
                  <a:srgbClr val="2C3BE8"/>
                </a:solidFill>
                <a:latin typeface="Livvic"/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请查看</a:t>
            </a:r>
            <a:r>
              <a:rPr lang="en-GB" sz="5400" dirty="0">
                <a:solidFill>
                  <a:schemeClr val="accent6"/>
                </a:solidFill>
                <a:latin typeface="Livvic"/>
                <a:ea typeface="+mn-lt"/>
                <a:cs typeface="+mn-lt"/>
              </a:rPr>
              <a:t> </a:t>
            </a:r>
            <a:r>
              <a:rPr lang="en-GB" sz="5400" b="1" i="1" dirty="0">
                <a:solidFill>
                  <a:schemeClr val="accent6"/>
                </a:solidFill>
                <a:latin typeface="Livvic"/>
                <a:ea typeface="+mn-lt"/>
                <a:cs typeface="+mn-lt"/>
              </a:rPr>
              <a:t>(</a:t>
            </a:r>
            <a:r>
              <a:rPr lang="en-GB" sz="5400" b="1" i="1" err="1">
                <a:solidFill>
                  <a:schemeClr val="accent6"/>
                </a:solidFill>
                <a:latin typeface="Livvic"/>
                <a:ea typeface="+mn-lt"/>
                <a:cs typeface="+mn-lt"/>
              </a:rPr>
              <a:t>PeerSphere</a:t>
            </a:r>
            <a:r>
              <a:rPr lang="en-GB" sz="5400" b="1" i="1" dirty="0">
                <a:solidFill>
                  <a:schemeClr val="accent6"/>
                </a:solidFill>
                <a:latin typeface="Livvic"/>
                <a:ea typeface="+mn-lt"/>
                <a:cs typeface="+mn-lt"/>
              </a:rPr>
              <a:t>)</a:t>
            </a:r>
          </a:p>
          <a:p>
            <a:pPr marL="857250" indent="-857250">
              <a:lnSpc>
                <a:spcPct val="100000"/>
              </a:lnSpc>
              <a:buFont typeface="Arial"/>
              <a:buChar char="•"/>
            </a:pPr>
            <a:r>
              <a:rPr lang="ja-JP" altLang="en-GB" sz="5400">
                <a:solidFill>
                  <a:schemeClr val="accent6"/>
                </a:solidFill>
                <a:ea typeface="+mn-lt"/>
                <a:cs typeface="+mn-lt"/>
              </a:rPr>
              <a:t>创建更强大、更具协作性的教师团队的</a:t>
            </a:r>
            <a:r>
              <a:rPr lang="en-GB" sz="5400" dirty="0">
                <a:solidFill>
                  <a:schemeClr val="accent6"/>
                </a:solidFill>
                <a:ea typeface="+mn-lt"/>
                <a:cs typeface="+mn-lt"/>
              </a:rPr>
              <a:t>4</a:t>
            </a:r>
            <a:r>
              <a:rPr lang="ja-JP" altLang="en-GB" sz="5400">
                <a:solidFill>
                  <a:schemeClr val="accent6"/>
                </a:solidFill>
                <a:ea typeface="+mn-lt"/>
                <a:cs typeface="+mn-lt"/>
              </a:rPr>
              <a:t>个步骤</a:t>
            </a:r>
            <a:r>
              <a:rPr lang="en-GB" sz="5400" dirty="0">
                <a:solidFill>
                  <a:schemeClr val="accent6"/>
                </a:solidFill>
                <a:ea typeface="+mn-lt"/>
                <a:cs typeface="+mn-lt"/>
              </a:rPr>
              <a:t>，</a:t>
            </a:r>
            <a:r>
              <a:rPr lang="ja-JP" altLang="en-GB" sz="5400" b="1" dirty="0">
                <a:solidFill>
                  <a:srgbClr val="2C3BE8"/>
                </a:solidFill>
                <a:latin typeface="Livvic"/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请查看</a:t>
            </a:r>
            <a:r>
              <a:rPr lang="en-GB" sz="5400" dirty="0">
                <a:solidFill>
                  <a:schemeClr val="accent6"/>
                </a:solidFill>
                <a:latin typeface="Livvic"/>
                <a:ea typeface="+mn-lt"/>
                <a:cs typeface="+mn-lt"/>
              </a:rPr>
              <a:t> </a:t>
            </a:r>
            <a:r>
              <a:rPr lang="en-GB" sz="5400" b="1" i="1" dirty="0">
                <a:solidFill>
                  <a:schemeClr val="accent6"/>
                </a:solidFill>
                <a:latin typeface="Livvic"/>
                <a:ea typeface="+mn-lt"/>
                <a:cs typeface="+mn-lt"/>
              </a:rPr>
              <a:t>(ASCD)</a:t>
            </a:r>
          </a:p>
          <a:p>
            <a:pPr marL="857250" indent="-857250">
              <a:lnSpc>
                <a:spcPct val="100000"/>
              </a:lnSpc>
              <a:buFont typeface="Arial"/>
              <a:buChar char="•"/>
            </a:pPr>
            <a:r>
              <a:rPr lang="ja-JP" altLang="en-GB" sz="5400">
                <a:solidFill>
                  <a:schemeClr val="accent6"/>
                </a:solidFill>
                <a:ea typeface="+mn-lt"/>
                <a:cs typeface="+mn-lt"/>
              </a:rPr>
              <a:t>同伴学习的力量：对专业人士来说经济实惠、可持续且充满活力的方法，</a:t>
            </a:r>
            <a:r>
              <a:rPr lang="ja-JP" altLang="en-GB" sz="5400" b="1" dirty="0">
                <a:solidFill>
                  <a:srgbClr val="2C3BE8"/>
                </a:solidFill>
                <a:latin typeface="Livvic"/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请查看</a:t>
            </a:r>
            <a:r>
              <a:rPr lang="en-GB" sz="5400" dirty="0">
                <a:solidFill>
                  <a:schemeClr val="accent6"/>
                </a:solidFill>
                <a:latin typeface="Livvic"/>
                <a:ea typeface="+mn-lt"/>
                <a:cs typeface="+mn-lt"/>
              </a:rPr>
              <a:t> </a:t>
            </a:r>
            <a:r>
              <a:rPr lang="en-GB" sz="5400" b="1" i="1" dirty="0">
                <a:solidFill>
                  <a:schemeClr val="accent6"/>
                </a:solidFill>
                <a:latin typeface="Livvic"/>
                <a:ea typeface="+mn-lt"/>
                <a:cs typeface="+mn-lt"/>
              </a:rPr>
              <a:t>(Forbes)</a:t>
            </a:r>
          </a:p>
          <a:p>
            <a:pPr marL="857250" indent="-857250">
              <a:lnSpc>
                <a:spcPct val="100000"/>
              </a:lnSpc>
              <a:buFont typeface="Arial"/>
              <a:buChar char="•"/>
            </a:pPr>
            <a:r>
              <a:rPr lang="ja-JP" altLang="en-GB" sz="5400">
                <a:solidFill>
                  <a:schemeClr val="accent6"/>
                </a:solidFill>
                <a:ea typeface="+mn-lt"/>
                <a:cs typeface="+mn-lt"/>
              </a:rPr>
              <a:t>重新构建教师协作，</a:t>
            </a:r>
            <a:r>
              <a:rPr lang="ja-JP" altLang="en-GB" sz="5400" b="1" dirty="0">
                <a:solidFill>
                  <a:srgbClr val="2C3BE8"/>
                </a:solidFill>
                <a:latin typeface="Livvic"/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请查看</a:t>
            </a:r>
            <a:r>
              <a:rPr lang="en-GB" sz="5400" b="1" dirty="0">
                <a:solidFill>
                  <a:schemeClr val="accent6"/>
                </a:solidFill>
                <a:latin typeface="Livvic"/>
                <a:ea typeface="+mn-lt"/>
                <a:cs typeface="+mn-lt"/>
              </a:rPr>
              <a:t> </a:t>
            </a:r>
            <a:r>
              <a:rPr lang="en-GB" sz="5400" b="1" i="1" dirty="0">
                <a:solidFill>
                  <a:schemeClr val="accent6"/>
                </a:solidFill>
                <a:latin typeface="Livvic"/>
                <a:ea typeface="+mn-lt"/>
                <a:cs typeface="+mn-lt"/>
              </a:rPr>
              <a:t>(</a:t>
            </a:r>
            <a:r>
              <a:rPr lang="ja-JP" altLang="en-GB" sz="5400" b="1">
                <a:solidFill>
                  <a:schemeClr val="accent6"/>
                </a:solidFill>
                <a:ea typeface="+mn-lt"/>
                <a:cs typeface="+mn-lt"/>
              </a:rPr>
              <a:t>教育发展信托</a:t>
            </a:r>
            <a:r>
              <a:rPr lang="en-GB" sz="5400" b="1" i="1" dirty="0">
                <a:solidFill>
                  <a:schemeClr val="accent6"/>
                </a:solidFill>
                <a:latin typeface="Livvic"/>
                <a:ea typeface="+mn-lt"/>
                <a:cs typeface="+mn-lt"/>
              </a:rPr>
              <a:t>)</a:t>
            </a:r>
          </a:p>
        </p:txBody>
      </p:sp>
      <p:sp>
        <p:nvSpPr>
          <p:cNvPr id="3" name="Your Title…">
            <a:extLst>
              <a:ext uri="{FF2B5EF4-FFF2-40B4-BE49-F238E27FC236}">
                <a16:creationId xmlns:a16="http://schemas.microsoft.com/office/drawing/2014/main" id="{2A506998-F1BD-7AB3-C1B7-5F4F9FF71B7E}"/>
              </a:ext>
            </a:extLst>
          </p:cNvPr>
          <p:cNvSpPr txBox="1"/>
          <p:nvPr/>
        </p:nvSpPr>
        <p:spPr>
          <a:xfrm>
            <a:off x="1673371" y="2510899"/>
            <a:ext cx="1651523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5400" b="1" spc="-192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阅读有关同伴学习的力量</a:t>
            </a:r>
            <a:endParaRPr lang="en-US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A4E991-6F9E-2F4D-F4FB-DBBD441A38A9}"/>
              </a:ext>
            </a:extLst>
          </p:cNvPr>
          <p:cNvSpPr txBox="1"/>
          <p:nvPr/>
        </p:nvSpPr>
        <p:spPr>
          <a:xfrm>
            <a:off x="1673370" y="12535736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Helvetica Neue Headings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sp>
        <p:nvSpPr>
          <p:cNvPr id="5" name="Your Title…">
            <a:extLst>
              <a:ext uri="{FF2B5EF4-FFF2-40B4-BE49-F238E27FC236}">
                <a16:creationId xmlns:a16="http://schemas.microsoft.com/office/drawing/2014/main" id="{9C9D9C4D-4468-B044-D62B-BBEDDFA6A042}"/>
              </a:ext>
            </a:extLst>
          </p:cNvPr>
          <p:cNvSpPr txBox="1"/>
          <p:nvPr/>
        </p:nvSpPr>
        <p:spPr>
          <a:xfrm>
            <a:off x="7402389" y="11761718"/>
            <a:ext cx="1579251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r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8000" b="1" spc="-300" dirty="0">
                <a:solidFill>
                  <a:srgbClr val="2C3BE8"/>
                </a:solidFill>
                <a:hlinkClick r:id="rId10"/>
              </a:rPr>
              <a:t>查看我们博客上的更多故事</a:t>
            </a:r>
            <a:endParaRPr lang="en-US" sz="8000" b="1" spc="-300">
              <a:solidFill>
                <a:srgbClr val="2C3B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33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magine" descr="Immagine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18900000">
            <a:off x="2197987" y="-2646604"/>
            <a:ext cx="32455495" cy="23688924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hank you!"/>
          <p:cNvSpPr txBox="1"/>
          <p:nvPr/>
        </p:nvSpPr>
        <p:spPr>
          <a:xfrm>
            <a:off x="670529" y="10426699"/>
            <a:ext cx="7566174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t">
            <a:spAutoFit/>
          </a:bodyPr>
          <a:lstStyle>
            <a:lvl1pPr algn="l">
              <a:lnSpc>
                <a:spcPct val="90000"/>
              </a:lnSpc>
              <a:defRPr sz="20000" spc="-600">
                <a:solidFill>
                  <a:srgbClr val="F0DCD7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r>
              <a:rPr lang="ja-JP" altLang="en-US"/>
              <a:t>谢谢</a:t>
            </a:r>
            <a:r>
              <a:rPr lang="en-US" dirty="0"/>
              <a:t>！</a:t>
            </a:r>
          </a:p>
        </p:txBody>
      </p:sp>
      <p:pic>
        <p:nvPicPr>
          <p:cNvPr id="201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0896" y="1041658"/>
            <a:ext cx="2709818" cy="254316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DD734E-F5EE-96B6-5D62-3BEDD7D99CB3}"/>
              </a:ext>
            </a:extLst>
          </p:cNvPr>
          <p:cNvSpPr txBox="1"/>
          <p:nvPr/>
        </p:nvSpPr>
        <p:spPr>
          <a:xfrm>
            <a:off x="20574074" y="12192158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Headings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/>
                </a:solidFill>
              </a:rPr>
              <a:t>PeerSphere</a:t>
            </a:r>
            <a:r>
              <a:rPr lang="en-US">
                <a:solidFill>
                  <a:schemeClr val="bg1"/>
                </a:solidFill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Livvic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2306" y="4638947"/>
            <a:ext cx="1120593" cy="8174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3F0BE4-5C00-DD07-1130-D954DD6F877C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sp>
        <p:nvSpPr>
          <p:cNvPr id="8" name="Your Title…">
            <a:extLst>
              <a:ext uri="{FF2B5EF4-FFF2-40B4-BE49-F238E27FC236}">
                <a16:creationId xmlns:a16="http://schemas.microsoft.com/office/drawing/2014/main" id="{2220AB2F-5F24-06FC-5040-8E04DC38AC02}"/>
              </a:ext>
            </a:extLst>
          </p:cNvPr>
          <p:cNvSpPr txBox="1"/>
          <p:nvPr/>
        </p:nvSpPr>
        <p:spPr>
          <a:xfrm>
            <a:off x="3921126" y="5455268"/>
            <a:ext cx="16515238" cy="625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8000" b="1" err="1">
                <a:solidFill>
                  <a:srgbClr val="EB196D"/>
                </a:solidFill>
                <a:ea typeface="+mj-lt"/>
                <a:cs typeface="+mj-lt"/>
              </a:rPr>
              <a:t>想想你过去曾有过的一次极佳的专业学习体验。那次经历是什么？是什么让它如此出色</a:t>
            </a:r>
            <a:r>
              <a:rPr lang="ja-JP" altLang="en-US" sz="8000" b="1">
                <a:solidFill>
                  <a:srgbClr val="EB196D"/>
                </a:solidFill>
                <a:ea typeface="+mj-lt"/>
                <a:cs typeface="+mj-lt"/>
              </a:rPr>
              <a:t>？</a:t>
            </a:r>
            <a:endParaRPr lang="en-US" b="1">
              <a:ea typeface="+mj-lt"/>
              <a:cs typeface="+mj-lt"/>
            </a:endParaRPr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endParaRPr lang="ja-JP" altLang="en-US" sz="8000" b="1" dirty="0">
              <a:solidFill>
                <a:srgbClr val="EB196D"/>
              </a:solidFill>
              <a:ea typeface="+mj-lt"/>
              <a:cs typeface="+mj-lt"/>
            </a:endParaRPr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8000" b="1">
                <a:solidFill>
                  <a:srgbClr val="EB196D"/>
                </a:solidFill>
                <a:ea typeface="+mj-lt"/>
                <a:cs typeface="+mj-lt"/>
              </a:rPr>
              <a:t>讨论并找出其中的共性</a:t>
            </a:r>
            <a:r>
              <a:rPr lang="en-US" sz="8000" b="1" dirty="0">
                <a:solidFill>
                  <a:srgbClr val="EB196D"/>
                </a:solidFill>
                <a:ea typeface="+mj-lt"/>
                <a:cs typeface="+mj-lt"/>
              </a:rPr>
              <a:t>。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2" name="Picture 1" descr="A pink line drawn in a circle&#10;&#10;Description automatically generated">
            <a:extLst>
              <a:ext uri="{FF2B5EF4-FFF2-40B4-BE49-F238E27FC236}">
                <a16:creationId xmlns:a16="http://schemas.microsoft.com/office/drawing/2014/main" id="{E9CF6560-87B8-DD42-1BB5-84193855E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1477" y="1685477"/>
            <a:ext cx="2320507" cy="23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293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184" y="245130"/>
            <a:ext cx="1204531" cy="97733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Your Title…">
            <a:extLst>
              <a:ext uri="{FF2B5EF4-FFF2-40B4-BE49-F238E27FC236}">
                <a16:creationId xmlns:a16="http://schemas.microsoft.com/office/drawing/2014/main" id="{91694E8C-2FC1-36B2-4C5E-D616B1FF790B}"/>
              </a:ext>
            </a:extLst>
          </p:cNvPr>
          <p:cNvSpPr txBox="1"/>
          <p:nvPr/>
        </p:nvSpPr>
        <p:spPr>
          <a:xfrm>
            <a:off x="1673371" y="1180264"/>
            <a:ext cx="1894038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9600" b="1" spc="-300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课程概览</a:t>
            </a:r>
            <a:endParaRPr lang="en-US" b="1"/>
          </a:p>
        </p:txBody>
      </p:sp>
      <p:sp>
        <p:nvSpPr>
          <p:cNvPr id="10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37E1EA56-B662-1D85-1C84-9202386E436A}"/>
              </a:ext>
            </a:extLst>
          </p:cNvPr>
          <p:cNvSpPr txBox="1"/>
          <p:nvPr/>
        </p:nvSpPr>
        <p:spPr>
          <a:xfrm>
            <a:off x="1651737" y="3450779"/>
            <a:ext cx="10238772" cy="675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ja-JP" altLang="en-GB" sz="5400" b="1" spc="-150">
                <a:solidFill>
                  <a:schemeClr val="tx1"/>
                </a:solidFill>
              </a:rPr>
              <a:t>目标</a:t>
            </a:r>
            <a:r>
              <a:rPr lang="ja-JP" altLang="en-GB" sz="5400" spc="-150">
                <a:solidFill>
                  <a:schemeClr val="tx1"/>
                </a:solidFill>
              </a:rPr>
              <a:t> </a:t>
            </a:r>
            <a:r>
              <a:rPr lang="en-GB" sz="5400" spc="-150" dirty="0">
                <a:solidFill>
                  <a:schemeClr val="tx1"/>
                </a:solidFill>
              </a:rPr>
              <a:t>🎯</a:t>
            </a:r>
            <a:endParaRPr lang="en-US" sz="9600" spc="-15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defRPr/>
            </a:pPr>
            <a:endParaRPr lang="en-GB" sz="5400" spc="-150" dirty="0">
              <a:solidFill>
                <a:schemeClr val="tx1"/>
              </a:solidFill>
            </a:endParaRPr>
          </a:p>
          <a:p>
            <a:pPr marL="685800" indent="-685800">
              <a:lnSpc>
                <a:spcPct val="100000"/>
              </a:lnSpc>
              <a:buFont typeface="Wingdings"/>
              <a:buChar char="ü"/>
              <a:defRPr/>
            </a:pPr>
            <a:r>
              <a:rPr lang="ja-JP" altLang="en-GB" sz="5400" spc="-150">
                <a:solidFill>
                  <a:schemeClr val="tx1"/>
                </a:solidFill>
              </a:rPr>
              <a:t>了解什么是</a:t>
            </a:r>
            <a:r>
              <a:rPr lang="en-GB" sz="5400" spc="-150" dirty="0" err="1">
                <a:solidFill>
                  <a:schemeClr val="tx1"/>
                </a:solidFill>
              </a:rPr>
              <a:t>PeerSphere</a:t>
            </a:r>
            <a:r>
              <a:rPr lang="en-GB" sz="5400" spc="-150" dirty="0">
                <a:solidFill>
                  <a:schemeClr val="tx1"/>
                </a:solidFill>
              </a:rPr>
              <a:t>，</a:t>
            </a:r>
            <a:r>
              <a:rPr lang="ja-JP" altLang="en-GB" sz="5400" spc="-150">
                <a:solidFill>
                  <a:schemeClr val="tx1"/>
                </a:solidFill>
              </a:rPr>
              <a:t>以及它对我们的重要性</a:t>
            </a:r>
            <a:endParaRPr lang="en-GB" spc="-150">
              <a:solidFill>
                <a:schemeClr val="tx1"/>
              </a:solidFill>
              <a:latin typeface="Livvic"/>
            </a:endParaRPr>
          </a:p>
          <a:p>
            <a:pPr marL="685800" indent="-685800">
              <a:lnSpc>
                <a:spcPct val="100000"/>
              </a:lnSpc>
              <a:buFont typeface="Wingdings"/>
              <a:buChar char="ü"/>
              <a:defRPr/>
            </a:pPr>
            <a:r>
              <a:rPr lang="ja-JP" altLang="en-GB" sz="5400" spc="-150">
                <a:solidFill>
                  <a:schemeClr val="tx1"/>
                </a:solidFill>
              </a:rPr>
              <a:t>开始探索</a:t>
            </a:r>
            <a:r>
              <a:rPr lang="en-GB" sz="5400" spc="-150" dirty="0" err="1">
                <a:solidFill>
                  <a:schemeClr val="tx1"/>
                </a:solidFill>
              </a:rPr>
              <a:t>PeerSphere</a:t>
            </a:r>
            <a:r>
              <a:rPr lang="ja-JP" altLang="en-GB" sz="5400" spc="-150">
                <a:solidFill>
                  <a:schemeClr val="tx1"/>
                </a:solidFill>
              </a:rPr>
              <a:t>如何为我们的学校</a:t>
            </a:r>
            <a:r>
              <a:rPr lang="en-GB" sz="5400" spc="-150" dirty="0">
                <a:solidFill>
                  <a:schemeClr val="tx1"/>
                </a:solidFill>
              </a:rPr>
              <a:t>、</a:t>
            </a:r>
            <a:r>
              <a:rPr lang="ja-JP" altLang="en-GB" sz="5400" spc="-150">
                <a:solidFill>
                  <a:schemeClr val="tx1"/>
                </a:solidFill>
              </a:rPr>
              <a:t>团队和我们每个人带来价值</a:t>
            </a:r>
            <a:endParaRPr lang="en-GB" spc="-150">
              <a:solidFill>
                <a:schemeClr val="tx1"/>
              </a:solidFill>
              <a:latin typeface="Livvic"/>
            </a:endParaRPr>
          </a:p>
          <a:p>
            <a:pPr marL="685800" indent="-685800">
              <a:lnSpc>
                <a:spcPct val="100000"/>
              </a:lnSpc>
              <a:buFont typeface="Wingdings"/>
              <a:buChar char="ü"/>
              <a:defRPr/>
            </a:pPr>
            <a:r>
              <a:rPr lang="ja-JP" altLang="en-GB" sz="5400" spc="-150">
                <a:solidFill>
                  <a:schemeClr val="tx1"/>
                </a:solidFill>
              </a:rPr>
              <a:t>能够连接</a:t>
            </a:r>
            <a:r>
              <a:rPr lang="en-GB" sz="5400" spc="-150" dirty="0">
                <a:solidFill>
                  <a:schemeClr val="tx1"/>
                </a:solidFill>
              </a:rPr>
              <a:t>/</a:t>
            </a:r>
            <a:r>
              <a:rPr lang="ja-JP" altLang="en-GB" sz="5400" spc="-150">
                <a:solidFill>
                  <a:schemeClr val="tx1"/>
                </a:solidFill>
              </a:rPr>
              <a:t>设置个人账户</a:t>
            </a:r>
            <a:endParaRPr lang="en-GB" spc="-150">
              <a:solidFill>
                <a:schemeClr val="tx1"/>
              </a:solidFill>
              <a:latin typeface="Livv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377FD-8823-C28B-9E44-3B9C16A82621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sp>
        <p:nvSpPr>
          <p:cNvPr id="3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BC65095C-EF6B-2D1D-533F-CF1DA726E9D3}"/>
              </a:ext>
            </a:extLst>
          </p:cNvPr>
          <p:cNvSpPr txBox="1"/>
          <p:nvPr/>
        </p:nvSpPr>
        <p:spPr>
          <a:xfrm>
            <a:off x="12421010" y="3451689"/>
            <a:ext cx="10238772" cy="591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ja-JP" altLang="en-GB" sz="5400" b="1" spc="-150">
                <a:solidFill>
                  <a:schemeClr val="tx1"/>
                </a:solidFill>
              </a:rPr>
              <a:t>成果</a:t>
            </a:r>
            <a:r>
              <a:rPr lang="ja-JP" altLang="en-GB" sz="5400" spc="-150">
                <a:solidFill>
                  <a:schemeClr val="tx1"/>
                </a:solidFill>
              </a:rPr>
              <a:t> </a:t>
            </a:r>
            <a:r>
              <a:rPr lang="en-GB" sz="5400" spc="-150" dirty="0">
                <a:solidFill>
                  <a:schemeClr val="tx1"/>
                </a:solidFill>
              </a:rPr>
              <a:t>📈</a:t>
            </a:r>
            <a:endParaRPr lang="en-US" sz="9600" spc="-15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defRPr/>
            </a:pPr>
            <a:endParaRPr lang="en-GB" sz="5400" spc="-15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GB" sz="5400" spc="-150" dirty="0" err="1">
                <a:solidFill>
                  <a:schemeClr val="tx1"/>
                </a:solidFill>
              </a:rPr>
              <a:t>我们每个人将会</a:t>
            </a:r>
            <a:r>
              <a:rPr lang="en-GB" sz="5400" spc="-150" dirty="0">
                <a:solidFill>
                  <a:schemeClr val="tx1"/>
                </a:solidFill>
              </a:rPr>
              <a:t>…… </a:t>
            </a:r>
          </a:p>
          <a:p>
            <a:pPr marL="685800" indent="-685800">
              <a:lnSpc>
                <a:spcPct val="100000"/>
              </a:lnSpc>
              <a:buFont typeface="Wingdings"/>
              <a:buChar char="ü"/>
              <a:defRPr/>
            </a:pPr>
            <a:r>
              <a:rPr lang="ja-JP" altLang="en-GB" sz="5400" spc="-150">
                <a:solidFill>
                  <a:schemeClr val="tx1"/>
                </a:solidFill>
              </a:rPr>
              <a:t>确定一个想要加入的</a:t>
            </a:r>
            <a:r>
              <a:rPr lang="en-GB" sz="5400" spc="-150" dirty="0" err="1">
                <a:solidFill>
                  <a:schemeClr val="tx1"/>
                </a:solidFill>
              </a:rPr>
              <a:t>PeerSphere</a:t>
            </a:r>
            <a:r>
              <a:rPr lang="ja-JP" altLang="en-GB" sz="5400" spc="-150">
                <a:solidFill>
                  <a:schemeClr val="tx1"/>
                </a:solidFill>
              </a:rPr>
              <a:t>社区</a:t>
            </a:r>
            <a:r>
              <a:rPr lang="en-GB" sz="5400" spc="-150" dirty="0">
                <a:solidFill>
                  <a:schemeClr val="tx1"/>
                </a:solidFill>
              </a:rPr>
              <a:t> </a:t>
            </a:r>
            <a:endParaRPr lang="en-GB" sz="9600" spc="-150" dirty="0">
              <a:solidFill>
                <a:schemeClr val="tx1"/>
              </a:solidFill>
              <a:latin typeface="Livvic"/>
            </a:endParaRPr>
          </a:p>
          <a:p>
            <a:pPr marL="685800" indent="-685800">
              <a:lnSpc>
                <a:spcPct val="100000"/>
              </a:lnSpc>
              <a:buFont typeface="Wingdings"/>
              <a:buChar char="ü"/>
              <a:defRPr/>
            </a:pPr>
            <a:r>
              <a:rPr lang="ja-JP" altLang="en-GB" sz="5400" spc="-150">
                <a:solidFill>
                  <a:schemeClr val="tx1"/>
                </a:solidFill>
              </a:rPr>
              <a:t>掌握加入的方法</a:t>
            </a:r>
            <a:r>
              <a:rPr lang="en-GB" sz="5400" spc="-150" dirty="0">
                <a:solidFill>
                  <a:schemeClr val="tx1"/>
                </a:solidFill>
              </a:rPr>
              <a:t> </a:t>
            </a:r>
            <a:endParaRPr lang="en-GB" sz="9600" spc="-150" dirty="0">
              <a:solidFill>
                <a:schemeClr val="tx1"/>
              </a:solidFill>
              <a:latin typeface="Livvic"/>
            </a:endParaRPr>
          </a:p>
          <a:p>
            <a:pPr marL="685800" indent="-685800">
              <a:lnSpc>
                <a:spcPct val="100000"/>
              </a:lnSpc>
              <a:buFont typeface="Wingdings"/>
              <a:buChar char="ü"/>
              <a:defRPr/>
            </a:pPr>
            <a:r>
              <a:rPr lang="ja-JP" altLang="en-GB" sz="5400" spc="-150">
                <a:solidFill>
                  <a:schemeClr val="tx1"/>
                </a:solidFill>
              </a:rPr>
              <a:t>开始与所选社区建立联系</a:t>
            </a:r>
            <a:endParaRPr lang="en-GB" sz="5400" spc="-1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703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178" y="790255"/>
            <a:ext cx="1183632" cy="90375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Your Title…">
            <a:extLst>
              <a:ext uri="{FF2B5EF4-FFF2-40B4-BE49-F238E27FC236}">
                <a16:creationId xmlns:a16="http://schemas.microsoft.com/office/drawing/2014/main" id="{0A5E7B4D-1571-8E93-0C66-F712AEE94753}"/>
              </a:ext>
            </a:extLst>
          </p:cNvPr>
          <p:cNvSpPr txBox="1"/>
          <p:nvPr/>
        </p:nvSpPr>
        <p:spPr>
          <a:xfrm>
            <a:off x="1673371" y="1180264"/>
            <a:ext cx="16515238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0" marR="0" lvl="0" indent="0" algn="l" defTabSz="2438337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None/>
              <a:tabLst/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en-US" sz="9600" spc="-192" err="1">
                <a:solidFill>
                  <a:srgbClr val="2C3BE8"/>
                </a:solidFill>
                <a:latin typeface="Livvic SemiBold"/>
                <a:sym typeface="Livvic SemiBold"/>
              </a:rPr>
              <a:t>PeerSphere</a:t>
            </a:r>
            <a:endParaRPr lang="en-US" sz="9600"/>
          </a:p>
        </p:txBody>
      </p:sp>
      <p:sp>
        <p:nvSpPr>
          <p:cNvPr id="5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D45746CE-E040-2217-D8B1-251CF38EB257}"/>
              </a:ext>
            </a:extLst>
          </p:cNvPr>
          <p:cNvSpPr txBox="1"/>
          <p:nvPr/>
        </p:nvSpPr>
        <p:spPr>
          <a:xfrm>
            <a:off x="1008717" y="8797885"/>
            <a:ext cx="5109399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marR="0" lvl="0" algn="ctr" defTabSz="243833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ja-JP" altLang="en-GB" sz="6000" b="1">
                <a:solidFill>
                  <a:srgbClr val="EB196D"/>
                </a:solidFill>
              </a:rPr>
              <a:t>蓬勃发展的社区</a:t>
            </a:r>
            <a:endParaRPr lang="en-US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E1B4A-2AFE-38F9-CF7A-48E3314B0EAD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2AF673-77BF-C9F3-EE4A-0C5D567B5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483" y="4638427"/>
            <a:ext cx="4084320" cy="4084320"/>
          </a:xfrm>
          <a:prstGeom prst="rect">
            <a:avLst/>
          </a:prstGeom>
        </p:spPr>
      </p:pic>
      <p:sp>
        <p:nvSpPr>
          <p:cNvPr id="9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A512DFE3-FB2F-8D57-54AB-ABCBC3FA1906}"/>
              </a:ext>
            </a:extLst>
          </p:cNvPr>
          <p:cNvSpPr txBox="1"/>
          <p:nvPr/>
        </p:nvSpPr>
        <p:spPr>
          <a:xfrm>
            <a:off x="6176084" y="11424804"/>
            <a:ext cx="614571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algn="ctr">
              <a:defRPr/>
            </a:pPr>
            <a:r>
              <a:rPr lang="ja-JP" altLang="en-GB" sz="6000" b="1">
                <a:solidFill>
                  <a:srgbClr val="EB196D"/>
                </a:solidFill>
              </a:rPr>
              <a:t>协作探究</a:t>
            </a:r>
            <a:endParaRPr lang="en-US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C3403F-5B89-1CDB-2635-0745CC7E7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5758" y="7117697"/>
            <a:ext cx="4145280" cy="4145280"/>
          </a:xfrm>
          <a:prstGeom prst="rect">
            <a:avLst/>
          </a:prstGeom>
        </p:spPr>
      </p:pic>
      <p:sp>
        <p:nvSpPr>
          <p:cNvPr id="15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6CE677FC-410A-F798-E70E-2E25A88E6F0F}"/>
              </a:ext>
            </a:extLst>
          </p:cNvPr>
          <p:cNvSpPr txBox="1"/>
          <p:nvPr/>
        </p:nvSpPr>
        <p:spPr>
          <a:xfrm>
            <a:off x="11635159" y="8957202"/>
            <a:ext cx="561231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algn="ctr">
              <a:defRPr/>
            </a:pPr>
            <a:r>
              <a:rPr lang="ja-JP" altLang="en-GB" sz="6000" b="1">
                <a:solidFill>
                  <a:srgbClr val="EB196D"/>
                </a:solidFill>
              </a:rPr>
              <a:t>专业主持人</a:t>
            </a:r>
            <a:endParaRPr lang="en-GB" sz="6000" b="1">
              <a:solidFill>
                <a:srgbClr val="EB196D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CFF878-65F7-432E-39FE-58984E20C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10529" y="4763285"/>
            <a:ext cx="4053840" cy="4053840"/>
          </a:xfrm>
          <a:prstGeom prst="rect">
            <a:avLst/>
          </a:prstGeom>
        </p:spPr>
      </p:pic>
      <p:sp>
        <p:nvSpPr>
          <p:cNvPr id="19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1D0FF6A9-EA39-4989-9C62-865A8882853F}"/>
              </a:ext>
            </a:extLst>
          </p:cNvPr>
          <p:cNvSpPr txBox="1"/>
          <p:nvPr/>
        </p:nvSpPr>
        <p:spPr>
          <a:xfrm>
            <a:off x="17409978" y="10143234"/>
            <a:ext cx="5246559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algn="ctr">
              <a:defRPr/>
            </a:pPr>
            <a:r>
              <a:rPr lang="ja-JP" altLang="en-GB" sz="6000" b="1">
                <a:solidFill>
                  <a:srgbClr val="EB196D"/>
                </a:solidFill>
              </a:rPr>
              <a:t>战略性学校合作</a:t>
            </a:r>
          </a:p>
          <a:p>
            <a:pPr algn="ctr">
              <a:lnSpc>
                <a:spcPct val="90000"/>
              </a:lnSpc>
              <a:defRPr/>
            </a:pPr>
            <a:endParaRPr lang="en-GB" sz="6000" b="1" dirty="0">
              <a:solidFill>
                <a:srgbClr val="EB196D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AAE83B-E5B3-E4C6-AAD6-19B42ED69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29859" y="5923134"/>
            <a:ext cx="4008120" cy="4008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655490-45C8-F65D-F2CB-768B80C72351}"/>
              </a:ext>
            </a:extLst>
          </p:cNvPr>
          <p:cNvSpPr txBox="1"/>
          <p:nvPr/>
        </p:nvSpPr>
        <p:spPr>
          <a:xfrm>
            <a:off x="1532809" y="2885955"/>
            <a:ext cx="22240972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5400" b="1">
                <a:solidFill>
                  <a:srgbClr val="000000"/>
                </a:solidFill>
                <a:ea typeface="+mj-lt"/>
                <a:cs typeface="+mj-lt"/>
              </a:rPr>
              <a:t>我们为国际教育专业人士打造蓬勃发展的社区，协作解决与他们角色相关的重要问题</a:t>
            </a:r>
            <a:r>
              <a:rPr lang="en-US" sz="5400" b="1" dirty="0">
                <a:solidFill>
                  <a:srgbClr val="000000"/>
                </a:solidFill>
                <a:ea typeface="+mj-lt"/>
                <a:cs typeface="+mj-lt"/>
              </a:rPr>
              <a:t>。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9016749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2878" y="2489478"/>
            <a:ext cx="1422517" cy="104371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Your Title…">
            <a:extLst>
              <a:ext uri="{FF2B5EF4-FFF2-40B4-BE49-F238E27FC236}">
                <a16:creationId xmlns:a16="http://schemas.microsoft.com/office/drawing/2014/main" id="{0A5E7B4D-1571-8E93-0C66-F712AEE94753}"/>
              </a:ext>
            </a:extLst>
          </p:cNvPr>
          <p:cNvSpPr txBox="1"/>
          <p:nvPr/>
        </p:nvSpPr>
        <p:spPr>
          <a:xfrm>
            <a:off x="1673371" y="1180264"/>
            <a:ext cx="16515238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9600" b="1" spc="-192">
                <a:solidFill>
                  <a:srgbClr val="2C3BE8"/>
                </a:solidFill>
                <a:latin typeface="Livvic SemiBold"/>
                <a:sym typeface="Livvic SemiBold"/>
              </a:rPr>
              <a:t>为什么</a:t>
            </a:r>
            <a:r>
              <a:rPr lang="ja-JP" altLang="en-US" sz="9600" spc="-192" dirty="0">
                <a:solidFill>
                  <a:srgbClr val="2C3BE8"/>
                </a:solidFill>
                <a:latin typeface="Livvic SemiBold"/>
                <a:sym typeface="Livvic SemiBold"/>
              </a:rPr>
              <a:t> </a:t>
            </a:r>
            <a:r>
              <a:rPr lang="en-US" sz="9600" spc="-192" err="1">
                <a:solidFill>
                  <a:srgbClr val="2C3BE8"/>
                </a:solidFill>
                <a:latin typeface="Livvic SemiBold"/>
                <a:sym typeface="Livvic SemiBold"/>
              </a:rPr>
              <a:t>PeerSphere</a:t>
            </a:r>
            <a:r>
              <a:rPr lang="en-US" sz="9600" spc="-192" dirty="0">
                <a:solidFill>
                  <a:srgbClr val="2C3BE8"/>
                </a:solidFill>
                <a:latin typeface="Livvic SemiBold"/>
                <a:sym typeface="Livvic SemiBold"/>
              </a:rPr>
              <a:t>?</a:t>
            </a:r>
            <a:endParaRPr lang="en-US" sz="9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F0BE4-5C00-DD07-1130-D954DD6F877C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sp>
        <p:nvSpPr>
          <p:cNvPr id="8" name="Your Title…">
            <a:extLst>
              <a:ext uri="{FF2B5EF4-FFF2-40B4-BE49-F238E27FC236}">
                <a16:creationId xmlns:a16="http://schemas.microsoft.com/office/drawing/2014/main" id="{2220AB2F-5F24-06FC-5040-8E04DC38AC02}"/>
              </a:ext>
            </a:extLst>
          </p:cNvPr>
          <p:cNvSpPr txBox="1"/>
          <p:nvPr/>
        </p:nvSpPr>
        <p:spPr>
          <a:xfrm>
            <a:off x="2978151" y="10898805"/>
            <a:ext cx="18384294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5000" b="1" spc="-150" dirty="0">
                <a:solidFill>
                  <a:srgbClr val="FF42A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点击聆听</a:t>
            </a:r>
            <a:r>
              <a:rPr lang="en-US" sz="5000" b="1" spc="-150" dirty="0">
                <a:solidFill>
                  <a:srgbClr val="FF42A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PeerSphere</a:t>
            </a:r>
            <a:r>
              <a:rPr lang="en-US" altLang="ja-JP" sz="5000" b="1" spc="-150" dirty="0">
                <a:solidFill>
                  <a:srgbClr val="FF42A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ja-JP" altLang="en-US" sz="5000" b="1" spc="-150" dirty="0">
                <a:solidFill>
                  <a:srgbClr val="FF42A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联合创始人</a:t>
            </a:r>
            <a:r>
              <a:rPr lang="en-US" sz="5000" b="1" spc="-150" dirty="0">
                <a:solidFill>
                  <a:srgbClr val="FF42A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Michael Iannini </a:t>
            </a:r>
            <a:r>
              <a:rPr lang="ja-JP" altLang="en-US" sz="5000" b="1" spc="-150" dirty="0">
                <a:solidFill>
                  <a:srgbClr val="FF42A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的分享</a:t>
            </a:r>
            <a:endParaRPr lang="en-US" sz="5000" b="1" spc="-150" dirty="0">
              <a:solidFill>
                <a:srgbClr val="FF42A1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Picture 4" descr="A person in front of lockers&#10;&#10;Description automatically generated">
            <a:extLst>
              <a:ext uri="{FF2B5EF4-FFF2-40B4-BE49-F238E27FC236}">
                <a16:creationId xmlns:a16="http://schemas.microsoft.com/office/drawing/2014/main" id="{3508F3A4-A53E-4A86-13E4-0461B1978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3005" y="3401675"/>
            <a:ext cx="12891729" cy="73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473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615" y="633542"/>
            <a:ext cx="1106216" cy="80311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Your Title…">
            <a:extLst>
              <a:ext uri="{FF2B5EF4-FFF2-40B4-BE49-F238E27FC236}">
                <a16:creationId xmlns:a16="http://schemas.microsoft.com/office/drawing/2014/main" id="{8B958713-AF3E-99A1-FC21-772873BC2B81}"/>
              </a:ext>
            </a:extLst>
          </p:cNvPr>
          <p:cNvSpPr txBox="1"/>
          <p:nvPr/>
        </p:nvSpPr>
        <p:spPr>
          <a:xfrm>
            <a:off x="1673371" y="1180264"/>
            <a:ext cx="18940386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lnSpc>
                <a:spcPct val="90000"/>
              </a:lnSpc>
              <a:spcBef>
                <a:spcPts val="2400"/>
              </a:spcBef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9600" spc="-300">
                <a:solidFill>
                  <a:srgbClr val="2C3BE8"/>
                </a:solidFill>
                <a:latin typeface="Livvic SemiBold"/>
                <a:sym typeface="Livvic SemiBold"/>
              </a:rPr>
              <a:t>为什么</a:t>
            </a:r>
            <a:r>
              <a:rPr lang="en-US" sz="9600" spc="-300" dirty="0" err="1">
                <a:solidFill>
                  <a:srgbClr val="2C3BE8"/>
                </a:solidFill>
                <a:latin typeface="Livvic SemiBold"/>
                <a:sym typeface="Livvic SemiBold"/>
              </a:rPr>
              <a:t>PeerSphere</a:t>
            </a:r>
            <a:r>
              <a:rPr lang="en-US" sz="9600" spc="-300" dirty="0">
                <a:solidFill>
                  <a:srgbClr val="2C3BE8"/>
                </a:solidFill>
                <a:latin typeface="Livvic SemiBold"/>
                <a:sym typeface="Livvic SemiBold"/>
              </a:rPr>
              <a:t>?</a:t>
            </a:r>
            <a:endParaRPr lang="en-US" sz="9600" spc="-300" dirty="0"/>
          </a:p>
        </p:txBody>
      </p:sp>
      <p:sp>
        <p:nvSpPr>
          <p:cNvPr id="3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30E406F0-56F3-FA96-8E75-7F3C68D98AC1}"/>
              </a:ext>
            </a:extLst>
          </p:cNvPr>
          <p:cNvSpPr txBox="1"/>
          <p:nvPr/>
        </p:nvSpPr>
        <p:spPr>
          <a:xfrm>
            <a:off x="1696857" y="2445652"/>
            <a:ext cx="21305900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defRPr/>
            </a:pPr>
            <a:r>
              <a:rPr lang="ja-JP" altLang="en-GB" sz="5400" b="1" spc="-150">
                <a:solidFill>
                  <a:srgbClr val="2C3BE8"/>
                </a:solidFill>
              </a:rPr>
              <a:t>学习与联结</a:t>
            </a:r>
            <a:endParaRPr lang="en-US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24ECCF-0861-2A5E-69CE-F270D4820F43}"/>
              </a:ext>
            </a:extLst>
          </p:cNvPr>
          <p:cNvSpPr txBox="1"/>
          <p:nvPr/>
        </p:nvSpPr>
        <p:spPr>
          <a:xfrm>
            <a:off x="2070886" y="8589620"/>
            <a:ext cx="4876150" cy="19882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algn="l">
              <a:defRPr/>
            </a:pPr>
            <a:r>
              <a:rPr lang="ja-JP" altLang="en-GB" sz="4400" b="1" spc="-150">
                <a:solidFill>
                  <a:srgbClr val="EB196D"/>
                </a:solidFill>
                <a:ea typeface="+mj-lt"/>
                <a:cs typeface="+mj-lt"/>
              </a:rPr>
              <a:t>孤立工作</a:t>
            </a:r>
            <a:endParaRPr lang="en-US"/>
          </a:p>
          <a:p>
            <a:pPr marL="685800" indent="-685800" algn="l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ja-JP" sz="4400" b="1" i="1" spc="-150" err="1">
                <a:solidFill>
                  <a:srgbClr val="000000"/>
                </a:solidFill>
                <a:latin typeface="Livvic"/>
                <a:ea typeface="+mj-lt"/>
                <a:cs typeface="+mj-lt"/>
              </a:rPr>
              <a:t>围绕共同的专业问题开展协作</a:t>
            </a:r>
            <a:endParaRPr lang="en-GB" sz="4400" b="1" spc="-150" err="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BA95D3A8-BF8A-B028-7C1E-1FDF269C65EA}"/>
              </a:ext>
            </a:extLst>
          </p:cNvPr>
          <p:cNvSpPr txBox="1"/>
          <p:nvPr/>
        </p:nvSpPr>
        <p:spPr>
          <a:xfrm>
            <a:off x="1673370" y="3574728"/>
            <a:ext cx="21966652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defRPr/>
            </a:pPr>
            <a:r>
              <a:rPr lang="ja-JP" altLang="en-GB" sz="5400" b="1" spc="-150">
                <a:solidFill>
                  <a:srgbClr val="EB196D"/>
                </a:solidFill>
              </a:rPr>
              <a:t>国际学校领导、教学和非教学员工都面临着共同的问题</a:t>
            </a:r>
            <a:r>
              <a:rPr lang="en-GB" sz="5400" b="1" spc="-150" dirty="0">
                <a:solidFill>
                  <a:srgbClr val="EB196D"/>
                </a:solidFill>
              </a:rPr>
              <a:t>……</a:t>
            </a:r>
            <a:endParaRPr lang="en-US" b="1"/>
          </a:p>
        </p:txBody>
      </p:sp>
      <p:sp>
        <p:nvSpPr>
          <p:cNvPr id="22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42CE9A48-7D99-DBEE-9E9D-CDCB04E85C31}"/>
              </a:ext>
            </a:extLst>
          </p:cNvPr>
          <p:cNvSpPr txBox="1"/>
          <p:nvPr/>
        </p:nvSpPr>
        <p:spPr>
          <a:xfrm>
            <a:off x="6878302" y="4407008"/>
            <a:ext cx="11541508" cy="3094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90000"/>
              </a:lnSpc>
              <a:defRPr/>
            </a:pPr>
            <a:endParaRPr lang="en-GB" altLang="ja-JP" sz="5400" spc="-150" dirty="0">
              <a:solidFill>
                <a:srgbClr val="000000"/>
              </a:solidFill>
              <a:latin typeface="Livvic"/>
            </a:endParaRPr>
          </a:p>
          <a:p>
            <a:pPr marL="685800" indent="-68580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ja-JP" altLang="en-GB" sz="5400" spc="-150">
                <a:solidFill>
                  <a:srgbClr val="000000"/>
                </a:solidFill>
              </a:rPr>
              <a:t>而成为与担任类似角色的专业人士组成的社区成员，可以帮助解决这些问题</a:t>
            </a:r>
            <a:endParaRPr lang="en-GB" sz="7200" i="1" spc="-150">
              <a:solidFill>
                <a:srgbClr val="000000"/>
              </a:solidFill>
              <a:latin typeface="Livvic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57752D-C918-B05F-C8AF-C0B11FCE5138}"/>
              </a:ext>
            </a:extLst>
          </p:cNvPr>
          <p:cNvSpPr txBox="1"/>
          <p:nvPr/>
        </p:nvSpPr>
        <p:spPr>
          <a:xfrm>
            <a:off x="1673370" y="6806106"/>
            <a:ext cx="5278101" cy="13111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R="0" lvl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GB" sz="4400" b="1">
                <a:solidFill>
                  <a:srgbClr val="EB196D"/>
                </a:solidFill>
                <a:latin typeface="Livvic"/>
              </a:rPr>
              <a:t>痛点</a:t>
            </a:r>
            <a:r>
              <a:rPr lang="en-GB" sz="4400" b="1" dirty="0">
                <a:solidFill>
                  <a:srgbClr val="EB196D"/>
                </a:solidFill>
                <a:latin typeface="Livvic"/>
              </a:rPr>
              <a:t>…</a:t>
            </a:r>
          </a:p>
          <a:p>
            <a:pPr marL="685800" marR="0" lvl="0" indent="-68580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ja-JP" altLang="en-GB" sz="4400" i="1">
                <a:solidFill>
                  <a:srgbClr val="000000"/>
                </a:solidFill>
                <a:latin typeface="Livvic"/>
              </a:rPr>
              <a:t>解方…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CD4A0-BBBD-AE07-9F03-1907A72C0E15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pic>
        <p:nvPicPr>
          <p:cNvPr id="6" name="Picture 5" descr="A pink light bulb with a puzzle piece missing&#10;&#10;Description automatically generated">
            <a:extLst>
              <a:ext uri="{FF2B5EF4-FFF2-40B4-BE49-F238E27FC236}">
                <a16:creationId xmlns:a16="http://schemas.microsoft.com/office/drawing/2014/main" id="{A4CDBE51-36FA-2A4A-E5E6-6B2FF38CF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19508146" y="4969549"/>
            <a:ext cx="3782827" cy="4503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34AE1B-79F4-FCC1-094C-073D1E1139B0}"/>
              </a:ext>
            </a:extLst>
          </p:cNvPr>
          <p:cNvSpPr txBox="1"/>
          <p:nvPr/>
        </p:nvSpPr>
        <p:spPr>
          <a:xfrm>
            <a:off x="8486462" y="8586731"/>
            <a:ext cx="5215378" cy="25976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algn="l">
              <a:defRPr/>
            </a:pPr>
            <a:r>
              <a:rPr lang="ja-JP" altLang="en-GB" sz="4400" b="1" spc="-150">
                <a:solidFill>
                  <a:srgbClr val="EB196D"/>
                </a:solidFill>
                <a:ea typeface="+mj-lt"/>
                <a:cs typeface="+mj-lt"/>
              </a:rPr>
              <a:t>感到孤立</a:t>
            </a:r>
            <a:endParaRPr lang="en-US"/>
          </a:p>
          <a:p>
            <a:pPr marL="685800" marR="0" lvl="0" indent="-685800" algn="l" defTabSz="243833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ja-JP" altLang="en-GB" sz="4400" b="1" i="1" spc="-150">
                <a:solidFill>
                  <a:srgbClr val="000000"/>
                </a:solidFill>
                <a:ea typeface="+mj-lt"/>
                <a:cs typeface="+mj-lt"/>
              </a:rPr>
              <a:t>在面对类似挑战的社区中，感受到被关注和倾听</a:t>
            </a:r>
            <a:endParaRPr lang="en-GB" sz="4400" b="1" i="1" spc="-150">
              <a:solidFill>
                <a:srgbClr val="000000"/>
              </a:solidFill>
              <a:latin typeface="Livvic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420C3F-69B1-3CAE-1C1D-5F73627F1E3F}"/>
              </a:ext>
            </a:extLst>
          </p:cNvPr>
          <p:cNvSpPr txBox="1"/>
          <p:nvPr/>
        </p:nvSpPr>
        <p:spPr>
          <a:xfrm>
            <a:off x="14703174" y="8590405"/>
            <a:ext cx="5215378" cy="19882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algn="l">
              <a:defRPr/>
            </a:pPr>
            <a:r>
              <a:rPr lang="ja-JP" altLang="en-GB" sz="4400" b="1" spc="-150">
                <a:solidFill>
                  <a:srgbClr val="EB196D"/>
                </a:solidFill>
                <a:ea typeface="+mj-lt"/>
                <a:cs typeface="+mj-lt"/>
              </a:rPr>
              <a:t>渴望获得正确的见解</a:t>
            </a:r>
            <a:endParaRPr lang="en-US"/>
          </a:p>
          <a:p>
            <a:pPr marL="685800" marR="0" lvl="0" indent="-68580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ja-JP" altLang="en-GB" sz="4400" b="1" spc="-150">
                <a:solidFill>
                  <a:srgbClr val="000000"/>
                </a:solidFill>
                <a:ea typeface="+mj-lt"/>
                <a:cs typeface="+mj-lt"/>
              </a:rPr>
              <a:t>学习符合您需求且及时相关的主题</a:t>
            </a:r>
            <a:endParaRPr lang="en-GB" sz="4400" b="1" i="1" spc="-150">
              <a:solidFill>
                <a:srgbClr val="000000"/>
              </a:solidFill>
              <a:latin typeface="Livvic"/>
            </a:endParaRPr>
          </a:p>
        </p:txBody>
      </p:sp>
      <p:pic>
        <p:nvPicPr>
          <p:cNvPr id="8" name="Picture 7" descr="A blue circle with a scribble&#10;&#10;Description automatically generated">
            <a:extLst>
              <a:ext uri="{FF2B5EF4-FFF2-40B4-BE49-F238E27FC236}">
                <a16:creationId xmlns:a16="http://schemas.microsoft.com/office/drawing/2014/main" id="{81287856-50B9-0554-276C-76F68807C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60" y="4267982"/>
            <a:ext cx="5162826" cy="6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8368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0203" y="4169509"/>
            <a:ext cx="976819" cy="70910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3F0BE4-5C00-DD07-1130-D954DD6F877C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sp>
        <p:nvSpPr>
          <p:cNvPr id="8" name="Your Title…">
            <a:extLst>
              <a:ext uri="{FF2B5EF4-FFF2-40B4-BE49-F238E27FC236}">
                <a16:creationId xmlns:a16="http://schemas.microsoft.com/office/drawing/2014/main" id="{2220AB2F-5F24-06FC-5040-8E04DC38AC02}"/>
              </a:ext>
            </a:extLst>
          </p:cNvPr>
          <p:cNvSpPr txBox="1"/>
          <p:nvPr/>
        </p:nvSpPr>
        <p:spPr>
          <a:xfrm>
            <a:off x="2490219" y="4869659"/>
            <a:ext cx="19376332" cy="601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6400" b="1" err="1">
                <a:solidFill>
                  <a:srgbClr val="EB196D"/>
                </a:solidFill>
                <a:ea typeface="+mj-lt"/>
                <a:cs typeface="+mj-lt"/>
              </a:rPr>
              <a:t>为什么</a:t>
            </a:r>
            <a:r>
              <a:rPr lang="en-US" sz="6400" b="1" err="1">
                <a:solidFill>
                  <a:srgbClr val="EB196D"/>
                </a:solidFill>
                <a:ea typeface="+mj-lt"/>
                <a:cs typeface="+mj-lt"/>
              </a:rPr>
              <a:t>PeerSphere</a:t>
            </a:r>
            <a:r>
              <a:rPr lang="ja-JP" altLang="en-US" sz="6400" b="1" err="1">
                <a:solidFill>
                  <a:srgbClr val="EB196D"/>
                </a:solidFill>
                <a:ea typeface="+mj-lt"/>
                <a:cs typeface="+mj-lt"/>
              </a:rPr>
              <a:t>对您和您的实践可能有用</a:t>
            </a:r>
            <a:r>
              <a:rPr lang="en-US" sz="6400" b="1" dirty="0">
                <a:solidFill>
                  <a:srgbClr val="EB196D"/>
                </a:solidFill>
                <a:ea typeface="+mj-lt"/>
                <a:cs typeface="+mj-lt"/>
              </a:rPr>
              <a:t>？</a:t>
            </a:r>
            <a:endParaRPr lang="en-US" b="1"/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endParaRPr lang="en-US" altLang="ja-JP" sz="6400" b="1" dirty="0">
              <a:solidFill>
                <a:srgbClr val="EB196D"/>
              </a:solidFill>
              <a:ea typeface="+mj-lt"/>
              <a:cs typeface="+mj-lt"/>
            </a:endParaRPr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6400" b="1" dirty="0" err="1">
                <a:solidFill>
                  <a:srgbClr val="EB196D"/>
                </a:solidFill>
                <a:ea typeface="+mj-lt"/>
                <a:cs typeface="+mj-lt"/>
              </a:rPr>
              <a:t>想想您过去曾面临或即将在今年面临的一个实践问题。加入一个跨校的专业学习社群</a:t>
            </a:r>
            <a:r>
              <a:rPr lang="en-US" sz="6400" b="1" dirty="0" err="1">
                <a:solidFill>
                  <a:srgbClr val="EB196D"/>
                </a:solidFill>
                <a:ea typeface="+mj-lt"/>
                <a:cs typeface="+mj-lt"/>
              </a:rPr>
              <a:t>（PLC</a:t>
            </a:r>
            <a:r>
              <a:rPr lang="ja-JP" altLang="en-US" sz="6400" b="1" dirty="0" err="1">
                <a:solidFill>
                  <a:srgbClr val="EB196D"/>
                </a:solidFill>
                <a:ea typeface="+mj-lt"/>
                <a:cs typeface="+mj-lt"/>
              </a:rPr>
              <a:t>）对您、您的团队或我们的学校有哪些益处</a:t>
            </a:r>
            <a:r>
              <a:rPr lang="en-US" sz="6400" b="1" dirty="0">
                <a:solidFill>
                  <a:srgbClr val="EB196D"/>
                </a:solidFill>
                <a:ea typeface="+mj-lt"/>
                <a:cs typeface="+mj-lt"/>
              </a:rPr>
              <a:t>？</a:t>
            </a:r>
            <a:endParaRPr lang="en-US" b="1"/>
          </a:p>
          <a:p>
            <a:pPr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endParaRPr lang="en-US" sz="6400" b="1" dirty="0">
              <a:solidFill>
                <a:srgbClr val="EB196D"/>
              </a:solidFill>
              <a:ea typeface="+mj-lt"/>
              <a:cs typeface="+mj-lt"/>
            </a:endParaRPr>
          </a:p>
        </p:txBody>
      </p:sp>
      <p:pic>
        <p:nvPicPr>
          <p:cNvPr id="2" name="Picture 1" descr="A pink line drawn in a circle&#10;&#10;Description automatically generated">
            <a:extLst>
              <a:ext uri="{FF2B5EF4-FFF2-40B4-BE49-F238E27FC236}">
                <a16:creationId xmlns:a16="http://schemas.microsoft.com/office/drawing/2014/main" id="{E9CF6560-87B8-DD42-1BB5-84193855E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7214" y="1685477"/>
            <a:ext cx="2234243" cy="230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921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BEED101D-86C3-158E-7A37-61D1BDF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8" y="633952"/>
            <a:ext cx="676614" cy="63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84A951C5-0EA5-0C8F-AC16-1DE71E39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7754" y="398569"/>
            <a:ext cx="1192480" cy="86062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F8DD710F-6E6E-3BEB-5139-AF4F8EB40CA0}"/>
              </a:ext>
            </a:extLst>
          </p:cNvPr>
          <p:cNvSpPr txBox="1"/>
          <p:nvPr/>
        </p:nvSpPr>
        <p:spPr>
          <a:xfrm>
            <a:off x="1673371" y="2551079"/>
            <a:ext cx="20311987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lnSpc>
                <a:spcPct val="90000"/>
              </a:lnSpc>
              <a:defRPr/>
            </a:pPr>
            <a:endParaRPr lang="en-GB" sz="7200">
              <a:solidFill>
                <a:srgbClr val="FF42A1"/>
              </a:solidFill>
              <a:latin typeface="Livvic"/>
            </a:endParaRPr>
          </a:p>
        </p:txBody>
      </p:sp>
      <p:sp>
        <p:nvSpPr>
          <p:cNvPr id="7" name="Your Title…">
            <a:extLst>
              <a:ext uri="{FF2B5EF4-FFF2-40B4-BE49-F238E27FC236}">
                <a16:creationId xmlns:a16="http://schemas.microsoft.com/office/drawing/2014/main" id="{91694E8C-2FC1-36B2-4C5E-D616B1FF790B}"/>
              </a:ext>
            </a:extLst>
          </p:cNvPr>
          <p:cNvSpPr txBox="1"/>
          <p:nvPr/>
        </p:nvSpPr>
        <p:spPr>
          <a:xfrm>
            <a:off x="1673371" y="1180264"/>
            <a:ext cx="1894038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9600" b="1" spc="-300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强化我们的学校使命</a:t>
            </a:r>
            <a:endParaRPr lang="en-US" sz="9600" b="1" spc="-300">
              <a:solidFill>
                <a:srgbClr val="2C3BE8"/>
              </a:solidFill>
              <a:ea typeface="+mj-lt"/>
              <a:cs typeface="+mj-lt"/>
            </a:endParaRPr>
          </a:p>
        </p:txBody>
      </p:sp>
      <p:sp>
        <p:nvSpPr>
          <p:cNvPr id="10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37E1EA56-B662-1D85-1C84-9202386E436A}"/>
              </a:ext>
            </a:extLst>
          </p:cNvPr>
          <p:cNvSpPr txBox="1"/>
          <p:nvPr/>
        </p:nvSpPr>
        <p:spPr>
          <a:xfrm>
            <a:off x="1640532" y="4236591"/>
            <a:ext cx="20884359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marL="685800" indent="-685800">
              <a:lnSpc>
                <a:spcPct val="100000"/>
              </a:lnSpc>
              <a:buFont typeface="Wingdings"/>
              <a:buChar char="Ø"/>
              <a:defRPr/>
            </a:pPr>
            <a:r>
              <a:rPr lang="ja-JP" altLang="en-GB" sz="5000" spc="-150">
                <a:solidFill>
                  <a:schemeClr val="tx1"/>
                </a:solidFill>
              </a:rPr>
              <a:t>学校使命</a:t>
            </a:r>
            <a:r>
              <a:rPr lang="en-GB" sz="5000" spc="-150" dirty="0">
                <a:solidFill>
                  <a:schemeClr val="tx1"/>
                </a:solidFill>
              </a:rPr>
              <a:t>/</a:t>
            </a:r>
            <a:r>
              <a:rPr lang="ja-JP" altLang="en-GB" sz="5000" spc="-150">
                <a:solidFill>
                  <a:schemeClr val="tx1"/>
                </a:solidFill>
              </a:rPr>
              <a:t>愿景</a:t>
            </a:r>
            <a:r>
              <a:rPr lang="en-GB" sz="5000" spc="-150" dirty="0">
                <a:solidFill>
                  <a:schemeClr val="tx1"/>
                </a:solidFill>
              </a:rPr>
              <a:t>/</a:t>
            </a:r>
            <a:r>
              <a:rPr lang="ja-JP" altLang="en-GB" sz="5000" spc="-150">
                <a:solidFill>
                  <a:schemeClr val="tx1"/>
                </a:solidFill>
              </a:rPr>
              <a:t>价值观</a:t>
            </a:r>
            <a:endParaRPr lang="en-US" sz="5000" spc="-150">
              <a:solidFill>
                <a:schemeClr val="tx1"/>
              </a:solidFill>
              <a:latin typeface="Livvic"/>
            </a:endParaRPr>
          </a:p>
          <a:p>
            <a:pPr marL="685800" indent="-685800">
              <a:lnSpc>
                <a:spcPct val="100000"/>
              </a:lnSpc>
              <a:buFont typeface="Wingdings"/>
              <a:buChar char="Ø"/>
              <a:defRPr/>
            </a:pPr>
            <a:r>
              <a:rPr lang="ja-JP" altLang="en-GB" sz="5000" spc="-150">
                <a:solidFill>
                  <a:schemeClr val="tx1"/>
                </a:solidFill>
              </a:rPr>
              <a:t>专业学习的认证标准</a:t>
            </a:r>
            <a:endParaRPr lang="en-GB"/>
          </a:p>
          <a:p>
            <a:pPr marL="685800" indent="-685800">
              <a:lnSpc>
                <a:spcPct val="100000"/>
              </a:lnSpc>
              <a:buFont typeface="Wingdings"/>
              <a:buChar char="Ø"/>
              <a:defRPr/>
            </a:pPr>
            <a:r>
              <a:rPr lang="ja-JP" altLang="en-GB" sz="5000" spc="-150">
                <a:solidFill>
                  <a:schemeClr val="tx1"/>
                </a:solidFill>
              </a:rPr>
              <a:t>学校、团队和个人层面的发展目标</a:t>
            </a:r>
            <a:endParaRPr lang="en-GB"/>
          </a:p>
        </p:txBody>
      </p:sp>
      <p:sp>
        <p:nvSpPr>
          <p:cNvPr id="13" name="Your Title…">
            <a:extLst>
              <a:ext uri="{FF2B5EF4-FFF2-40B4-BE49-F238E27FC236}">
                <a16:creationId xmlns:a16="http://schemas.microsoft.com/office/drawing/2014/main" id="{1563B234-D703-2AEE-4635-7E41537C154F}"/>
              </a:ext>
            </a:extLst>
          </p:cNvPr>
          <p:cNvSpPr txBox="1"/>
          <p:nvPr/>
        </p:nvSpPr>
        <p:spPr>
          <a:xfrm>
            <a:off x="1646659" y="2538227"/>
            <a:ext cx="1651523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defRPr sz="6400" spc="-192">
                <a:solidFill>
                  <a:srgbClr val="2D283C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pPr>
            <a:r>
              <a:rPr lang="ja-JP" altLang="en-US" sz="5400" b="1" spc="-192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通过</a:t>
            </a:r>
            <a:r>
              <a:rPr lang="en-US" sz="5400" b="1" spc="-192" dirty="0" err="1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PeerSphere</a:t>
            </a:r>
            <a:r>
              <a:rPr lang="ja-JP" altLang="en-US" sz="5400" b="1" spc="-192">
                <a:solidFill>
                  <a:srgbClr val="2C3BE8"/>
                </a:solidFill>
                <a:ea typeface="+mj-lt"/>
                <a:cs typeface="+mj-lt"/>
                <a:sym typeface="Livvic SemiBold"/>
              </a:rPr>
              <a:t>的学校通行证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377FD-8823-C28B-9E44-3B9C16A82621}"/>
              </a:ext>
            </a:extLst>
          </p:cNvPr>
          <p:cNvSpPr txBox="1"/>
          <p:nvPr/>
        </p:nvSpPr>
        <p:spPr>
          <a:xfrm>
            <a:off x="1673370" y="12561567"/>
            <a:ext cx="465328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algn="l"/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Livvic"/>
                <a:ea typeface="+mn-ea"/>
                <a:cs typeface="+mn-cs"/>
              </a:rPr>
              <a:t>©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Livvic"/>
              </a:rPr>
              <a:t>PeerSphere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Livvic"/>
              </a:rPr>
              <a:t> 2024</a:t>
            </a:r>
          </a:p>
          <a:p>
            <a:pPr algn="l"/>
            <a:endParaRPr lang="en-CN" sz="3200" b="1" i="0" u="none" strike="noStrike" cap="none" spc="0" normalizeH="0" baseline="0">
              <a:ln>
                <a:noFill/>
              </a:ln>
              <a:solidFill>
                <a:srgbClr val="2C3BE8"/>
              </a:solidFill>
              <a:effectLst/>
              <a:uFillTx/>
              <a:latin typeface="Livvic"/>
            </a:endParaRPr>
          </a:p>
        </p:txBody>
      </p:sp>
      <p:sp>
        <p:nvSpPr>
          <p:cNvPr id="4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ABB11734-5BB8-51B3-6B1E-1A605D4565C3}"/>
              </a:ext>
            </a:extLst>
          </p:cNvPr>
          <p:cNvSpPr txBox="1"/>
          <p:nvPr/>
        </p:nvSpPr>
        <p:spPr>
          <a:xfrm>
            <a:off x="1669998" y="11451086"/>
            <a:ext cx="21357105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>
              <a:defRPr/>
            </a:pPr>
            <a:r>
              <a:rPr lang="ja-JP" altLang="en-GB" sz="5400" b="1" spc="-150">
                <a:solidFill>
                  <a:srgbClr val="2C3BE8"/>
                </a:solidFill>
              </a:rPr>
              <a:t>在您的专业学习中迈出重要的一步</a:t>
            </a:r>
            <a:r>
              <a:rPr lang="en-GB" sz="5400" b="1" spc="-150" dirty="0">
                <a:solidFill>
                  <a:srgbClr val="2C3BE8"/>
                </a:solidFill>
              </a:rPr>
              <a:t>。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D3346-369D-01BC-9BC6-35706500EF52}"/>
              </a:ext>
            </a:extLst>
          </p:cNvPr>
          <p:cNvSpPr txBox="1"/>
          <p:nvPr/>
        </p:nvSpPr>
        <p:spPr>
          <a:xfrm>
            <a:off x="6916635" y="7389510"/>
            <a:ext cx="4871350" cy="21698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ja-JP" altLang="en-GB" sz="3000" b="1" spc="-150">
                <a:solidFill>
                  <a:schemeClr val="tx1"/>
                </a:solidFill>
                <a:latin typeface="Livvic"/>
              </a:rPr>
              <a:t>在 </a:t>
            </a:r>
            <a:r>
              <a:rPr lang="ja-JP" altLang="en-GB" sz="3000" b="1" spc="-150">
                <a:solidFill>
                  <a:srgbClr val="EB196D"/>
                </a:solidFill>
                <a:latin typeface="Livvic"/>
              </a:rPr>
              <a:t>团队</a:t>
            </a:r>
            <a:r>
              <a:rPr lang="en-GB" sz="3000" b="1" spc="-150" dirty="0">
                <a:solidFill>
                  <a:srgbClr val="EB196D"/>
                </a:solidFill>
                <a:latin typeface="Livvic"/>
              </a:rPr>
              <a:t> </a:t>
            </a:r>
            <a:r>
              <a:rPr lang="ja-JP" altLang="en-GB" sz="3000" b="1" spc="-150">
                <a:solidFill>
                  <a:schemeClr val="tx1"/>
                </a:solidFill>
                <a:latin typeface="Livvic"/>
              </a:rPr>
              <a:t>层面</a:t>
            </a:r>
            <a:endParaRPr lang="en-GB" sz="3000" b="1" spc="-150">
              <a:solidFill>
                <a:schemeClr val="tx1"/>
              </a:solidFill>
              <a:latin typeface="Livvic"/>
            </a:endParaRPr>
          </a:p>
          <a:p>
            <a:pPr marL="571500" marR="0" lvl="0" indent="-571500" algn="l" defTabSz="243833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196D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ja-JP" altLang="en-GB" sz="3000" b="1" spc="-150">
                <a:solidFill>
                  <a:schemeClr val="tx1"/>
                </a:solidFill>
                <a:ea typeface="+mj-lt"/>
                <a:cs typeface="+mj-lt"/>
              </a:rPr>
              <a:t>培养持续专业学习，成为高效团队的习惯</a:t>
            </a:r>
            <a:endParaRPr lang="en-GB" b="1">
              <a:solidFill>
                <a:schemeClr val="tx1"/>
              </a:solidFill>
            </a:endParaRPr>
          </a:p>
          <a:p>
            <a:pPr marL="571500" marR="0" lvl="0" indent="-571500" algn="l" defTabSz="243833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196D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ja-JP" altLang="en-GB" sz="3000" b="1" spc="-150">
                <a:solidFill>
                  <a:schemeClr val="tx1"/>
                </a:solidFill>
                <a:ea typeface="+mj-lt"/>
                <a:cs typeface="+mj-lt"/>
              </a:rPr>
              <a:t>利用有力的实施实践，确保成功的成果</a:t>
            </a:r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E5CE5-2E83-BF0E-B638-764676C9A339}"/>
              </a:ext>
            </a:extLst>
          </p:cNvPr>
          <p:cNvSpPr txBox="1"/>
          <p:nvPr/>
        </p:nvSpPr>
        <p:spPr>
          <a:xfrm>
            <a:off x="1669998" y="7358231"/>
            <a:ext cx="4871350" cy="21698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ja-JP" altLang="en-GB" sz="3000" b="1" spc="-150">
                <a:solidFill>
                  <a:schemeClr val="tx1"/>
                </a:solidFill>
                <a:latin typeface="Livvic"/>
              </a:rPr>
              <a:t>在 </a:t>
            </a:r>
            <a:r>
              <a:rPr lang="ja-JP" altLang="en-GB" sz="3000" b="1" spc="-150">
                <a:solidFill>
                  <a:srgbClr val="EB196D"/>
                </a:solidFill>
                <a:latin typeface="Livvic"/>
              </a:rPr>
              <a:t>学校 </a:t>
            </a:r>
            <a:r>
              <a:rPr lang="ja-JP" altLang="en-US" sz="3000" b="1" spc="-150">
                <a:solidFill>
                  <a:schemeClr val="tx1"/>
                </a:solidFill>
                <a:ea typeface="+mj-lt"/>
                <a:cs typeface="+mj-lt"/>
              </a:rPr>
              <a:t>层面</a:t>
            </a:r>
            <a:endParaRPr lang="ja-JP" altLang="en-GB" sz="3000" b="1" spc="-150">
              <a:solidFill>
                <a:schemeClr val="tx1"/>
              </a:solidFill>
              <a:latin typeface="Livvic"/>
            </a:endParaRPr>
          </a:p>
          <a:p>
            <a:pPr marL="571500" marR="0" lvl="0" indent="-571500" algn="l" defTabSz="243833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196D"/>
              </a:buClr>
              <a:buSzPct val="100000"/>
              <a:buFont typeface="Wingdings" pitchFamily="2" charset="2"/>
              <a:buChar char="ü"/>
              <a:tabLst/>
              <a:defRPr/>
            </a:pPr>
            <a:r>
              <a:rPr lang="ja-JP" altLang="en-GB" sz="3000" b="1" spc="-150">
                <a:solidFill>
                  <a:schemeClr val="tx1"/>
                </a:solidFill>
                <a:ea typeface="+mj-lt"/>
                <a:cs typeface="+mj-lt"/>
              </a:rPr>
              <a:t>为所有员工提供宝贵的能力建设机会</a:t>
            </a:r>
            <a:endParaRPr lang="en-GB" b="1">
              <a:solidFill>
                <a:schemeClr val="tx1"/>
              </a:solidFill>
            </a:endParaRPr>
          </a:p>
          <a:p>
            <a:pPr marL="571500" marR="0" lvl="0" indent="-571500" algn="l" defTabSz="243833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196D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ja-JP" altLang="en-GB" sz="3000" b="1" spc="-150">
                <a:solidFill>
                  <a:schemeClr val="tx1"/>
                </a:solidFill>
                <a:ea typeface="+mj-lt"/>
                <a:cs typeface="+mj-lt"/>
              </a:rPr>
              <a:t>释放我们学校中已经存在的潜在能力</a:t>
            </a:r>
            <a:r>
              <a:rPr lang="en-GB" sz="3000" b="1" spc="-150" dirty="0">
                <a:solidFill>
                  <a:schemeClr val="tx1"/>
                </a:solidFill>
                <a:ea typeface="+mj-lt"/>
                <a:cs typeface="+mj-lt"/>
              </a:rPr>
              <a:t>。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C11217-D82B-89B4-368A-E30D45B042DB}"/>
              </a:ext>
            </a:extLst>
          </p:cNvPr>
          <p:cNvSpPr txBox="1"/>
          <p:nvPr/>
        </p:nvSpPr>
        <p:spPr>
          <a:xfrm>
            <a:off x="12163272" y="7355116"/>
            <a:ext cx="5216146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R="0" lvl="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GB" sz="3000" b="1" spc="-150">
                <a:solidFill>
                  <a:schemeClr val="tx1"/>
                </a:solidFill>
                <a:latin typeface="Livvic"/>
              </a:rPr>
              <a:t>在</a:t>
            </a:r>
            <a:r>
              <a:rPr lang="en-GB" sz="3000" b="1" spc="-150" dirty="0">
                <a:solidFill>
                  <a:schemeClr val="tx1"/>
                </a:solidFill>
                <a:latin typeface="Livvic"/>
              </a:rPr>
              <a:t> </a:t>
            </a:r>
            <a:r>
              <a:rPr lang="ja-JP" altLang="en-GB" sz="3000" b="1" spc="-150">
                <a:solidFill>
                  <a:srgbClr val="EB196D"/>
                </a:solidFill>
                <a:latin typeface="Livvic"/>
              </a:rPr>
              <a:t>个人</a:t>
            </a:r>
            <a:r>
              <a:rPr lang="en-GB" sz="3000" b="1" spc="-150" dirty="0">
                <a:solidFill>
                  <a:schemeClr val="tx1"/>
                </a:solidFill>
                <a:latin typeface="Livvic"/>
              </a:rPr>
              <a:t> </a:t>
            </a:r>
            <a:r>
              <a:rPr lang="ja-JP" altLang="en-GB" sz="3000" b="1" spc="-150">
                <a:solidFill>
                  <a:schemeClr val="tx1"/>
                </a:solidFill>
                <a:latin typeface="Livvic"/>
              </a:rPr>
              <a:t>层面</a:t>
            </a:r>
            <a:r>
              <a:rPr lang="en-GB" sz="3000" b="1" spc="-150" dirty="0">
                <a:solidFill>
                  <a:schemeClr val="tx1"/>
                </a:solidFill>
                <a:latin typeface="Livvic"/>
              </a:rPr>
              <a:t> </a:t>
            </a:r>
            <a:endParaRPr lang="en-GB" sz="3000" b="1" spc="-150">
              <a:solidFill>
                <a:schemeClr val="tx1"/>
              </a:solidFill>
              <a:latin typeface="Livvic"/>
            </a:endParaRPr>
          </a:p>
          <a:p>
            <a:pPr marL="571500" marR="0" lvl="0" indent="-571500" algn="l" defTabSz="2438337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196D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ja-JP" altLang="en-GB" sz="3000" b="1" spc="-150">
                <a:solidFill>
                  <a:schemeClr val="tx1"/>
                </a:solidFill>
                <a:ea typeface="+mj-lt"/>
                <a:cs typeface="+mj-lt"/>
              </a:rPr>
              <a:t>获得满足多样化需求的个性化专业学习途径</a:t>
            </a:r>
            <a:endParaRPr lang="en-GB" sz="3000" b="1" spc="-150">
              <a:solidFill>
                <a:schemeClr val="tx1"/>
              </a:solidFill>
              <a:ea typeface="+mj-lt"/>
              <a:cs typeface="+mj-lt"/>
            </a:endParaRPr>
          </a:p>
          <a:p>
            <a:pPr marL="571500" marR="0" lvl="0" indent="-571500" algn="l" defTabSz="243833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196D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ja-JP" altLang="en-GB" sz="3000" b="1" spc="-150">
                <a:solidFill>
                  <a:schemeClr val="tx1"/>
                </a:solidFill>
                <a:ea typeface="+mj-lt"/>
                <a:cs typeface="+mj-lt"/>
              </a:rPr>
              <a:t>与战略举措保持一致的学习</a:t>
            </a:r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A7B6EDE-D22B-202F-561E-0D7A3F376903}"/>
              </a:ext>
            </a:extLst>
          </p:cNvPr>
          <p:cNvSpPr/>
          <p:nvPr/>
        </p:nvSpPr>
        <p:spPr>
          <a:xfrm>
            <a:off x="17582520" y="4349012"/>
            <a:ext cx="6062472" cy="6062472"/>
          </a:xfrm>
          <a:prstGeom prst="ellipse">
            <a:avLst/>
          </a:prstGeom>
          <a:noFill/>
          <a:ln w="152400" cap="flat">
            <a:solidFill>
              <a:srgbClr val="EB196D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969774"/>
                      <a:gd name="connsiteY0" fmla="*/ 2984887 h 5969774"/>
                      <a:gd name="connsiteX1" fmla="*/ 2984887 w 5969774"/>
                      <a:gd name="connsiteY1" fmla="*/ 0 h 5969774"/>
                      <a:gd name="connsiteX2" fmla="*/ 5969774 w 5969774"/>
                      <a:gd name="connsiteY2" fmla="*/ 2984887 h 5969774"/>
                      <a:gd name="connsiteX3" fmla="*/ 2984887 w 5969774"/>
                      <a:gd name="connsiteY3" fmla="*/ 5969774 h 5969774"/>
                      <a:gd name="connsiteX4" fmla="*/ 0 w 5969774"/>
                      <a:gd name="connsiteY4" fmla="*/ 2984887 h 5969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9774" h="5969774" extrusionOk="0">
                        <a:moveTo>
                          <a:pt x="0" y="2984887"/>
                        </a:moveTo>
                        <a:cubicBezTo>
                          <a:pt x="-151635" y="1242847"/>
                          <a:pt x="1094334" y="90843"/>
                          <a:pt x="2984887" y="0"/>
                        </a:cubicBezTo>
                        <a:cubicBezTo>
                          <a:pt x="4660666" y="5741"/>
                          <a:pt x="5944807" y="1337173"/>
                          <a:pt x="5969774" y="2984887"/>
                        </a:cubicBezTo>
                        <a:cubicBezTo>
                          <a:pt x="5822522" y="4777195"/>
                          <a:pt x="4613516" y="6079650"/>
                          <a:pt x="2984887" y="5969774"/>
                        </a:cubicBezTo>
                        <a:cubicBezTo>
                          <a:pt x="1203658" y="5897160"/>
                          <a:pt x="284508" y="4769335"/>
                          <a:pt x="0" y="29848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836E783-F5C9-B5FD-E6E9-C95D0CE0A59A}"/>
              </a:ext>
            </a:extLst>
          </p:cNvPr>
          <p:cNvSpPr/>
          <p:nvPr/>
        </p:nvSpPr>
        <p:spPr>
          <a:xfrm>
            <a:off x="18510636" y="5323099"/>
            <a:ext cx="4206240" cy="4206240"/>
          </a:xfrm>
          <a:prstGeom prst="ellipse">
            <a:avLst/>
          </a:prstGeom>
          <a:solidFill>
            <a:srgbClr val="EB196D"/>
          </a:solidFill>
          <a:ln w="254000" cap="flat">
            <a:solidFill>
              <a:srgbClr val="EB196D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402741"/>
                      <a:gd name="connsiteY0" fmla="*/ 2061419 h 4122837"/>
                      <a:gd name="connsiteX1" fmla="*/ 2201371 w 4402741"/>
                      <a:gd name="connsiteY1" fmla="*/ 0 h 4122837"/>
                      <a:gd name="connsiteX2" fmla="*/ 4402742 w 4402741"/>
                      <a:gd name="connsiteY2" fmla="*/ 2061419 h 4122837"/>
                      <a:gd name="connsiteX3" fmla="*/ 2201371 w 4402741"/>
                      <a:gd name="connsiteY3" fmla="*/ 4122838 h 4122837"/>
                      <a:gd name="connsiteX4" fmla="*/ 0 w 4402741"/>
                      <a:gd name="connsiteY4" fmla="*/ 2061419 h 412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02741" h="4122837" fill="none" extrusionOk="0">
                        <a:moveTo>
                          <a:pt x="0" y="2061419"/>
                        </a:moveTo>
                        <a:cubicBezTo>
                          <a:pt x="208877" y="947708"/>
                          <a:pt x="1004113" y="-38126"/>
                          <a:pt x="2201371" y="0"/>
                        </a:cubicBezTo>
                        <a:cubicBezTo>
                          <a:pt x="3375444" y="-6388"/>
                          <a:pt x="4306237" y="1013788"/>
                          <a:pt x="4402742" y="2061419"/>
                        </a:cubicBezTo>
                        <a:cubicBezTo>
                          <a:pt x="4387845" y="3057846"/>
                          <a:pt x="3398923" y="4148175"/>
                          <a:pt x="2201371" y="4122838"/>
                        </a:cubicBezTo>
                        <a:cubicBezTo>
                          <a:pt x="1112408" y="4193837"/>
                          <a:pt x="91349" y="3221873"/>
                          <a:pt x="0" y="2061419"/>
                        </a:cubicBezTo>
                        <a:close/>
                      </a:path>
                      <a:path w="4402741" h="4122837" stroke="0" extrusionOk="0">
                        <a:moveTo>
                          <a:pt x="0" y="2061419"/>
                        </a:moveTo>
                        <a:cubicBezTo>
                          <a:pt x="-153519" y="828235"/>
                          <a:pt x="941895" y="16398"/>
                          <a:pt x="2201371" y="0"/>
                        </a:cubicBezTo>
                        <a:cubicBezTo>
                          <a:pt x="3612316" y="41086"/>
                          <a:pt x="4235817" y="928237"/>
                          <a:pt x="4402742" y="2061419"/>
                        </a:cubicBezTo>
                        <a:cubicBezTo>
                          <a:pt x="4327918" y="3272979"/>
                          <a:pt x="3408329" y="4171621"/>
                          <a:pt x="2201371" y="4122838"/>
                        </a:cubicBezTo>
                        <a:cubicBezTo>
                          <a:pt x="853906" y="4050792"/>
                          <a:pt x="183554" y="3287613"/>
                          <a:pt x="0" y="20614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3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447B7FFC-DCD1-9524-DF13-B621981E9C22}"/>
              </a:ext>
            </a:extLst>
          </p:cNvPr>
          <p:cNvSpPr txBox="1"/>
          <p:nvPr/>
        </p:nvSpPr>
        <p:spPr>
          <a:xfrm>
            <a:off x="19459280" y="5422632"/>
            <a:ext cx="2308952" cy="72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algn="ctr">
              <a:lnSpc>
                <a:spcPct val="90000"/>
              </a:lnSpc>
              <a:defRPr/>
            </a:pPr>
            <a:r>
              <a:rPr lang="ja-JP" altLang="en-GB" sz="4500" b="1">
                <a:solidFill>
                  <a:schemeClr val="bg1"/>
                </a:solidFill>
              </a:rPr>
              <a:t>团队</a:t>
            </a:r>
            <a:endParaRPr lang="en-GB" sz="4500" b="1">
              <a:solidFill>
                <a:schemeClr val="bg1"/>
              </a:solidFill>
              <a:latin typeface="Livvic SemiBold" pitchFamily="2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7C55F34-00DD-45B9-1143-5072A0109607}"/>
              </a:ext>
            </a:extLst>
          </p:cNvPr>
          <p:cNvSpPr/>
          <p:nvPr/>
        </p:nvSpPr>
        <p:spPr>
          <a:xfrm>
            <a:off x="19470756" y="6237248"/>
            <a:ext cx="2286000" cy="2286000"/>
          </a:xfrm>
          <a:prstGeom prst="ellipse">
            <a:avLst/>
          </a:prstGeom>
          <a:solidFill>
            <a:schemeClr val="bg1"/>
          </a:solidFill>
          <a:ln w="254000" cap="flat">
            <a:solidFill>
              <a:schemeClr val="bg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67158"/>
                      <a:gd name="connsiteY0" fmla="*/ 1108333 h 2216665"/>
                      <a:gd name="connsiteX1" fmla="*/ 1183579 w 2367158"/>
                      <a:gd name="connsiteY1" fmla="*/ 0 h 2216665"/>
                      <a:gd name="connsiteX2" fmla="*/ 2367158 w 2367158"/>
                      <a:gd name="connsiteY2" fmla="*/ 1108333 h 2216665"/>
                      <a:gd name="connsiteX3" fmla="*/ 1183579 w 2367158"/>
                      <a:gd name="connsiteY3" fmla="*/ 2216666 h 2216665"/>
                      <a:gd name="connsiteX4" fmla="*/ 0 w 2367158"/>
                      <a:gd name="connsiteY4" fmla="*/ 1108333 h 2216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67158" h="2216665" fill="none" extrusionOk="0">
                        <a:moveTo>
                          <a:pt x="0" y="1108333"/>
                        </a:moveTo>
                        <a:cubicBezTo>
                          <a:pt x="69926" y="504513"/>
                          <a:pt x="542581" y="-26084"/>
                          <a:pt x="1183579" y="0"/>
                        </a:cubicBezTo>
                        <a:cubicBezTo>
                          <a:pt x="1773842" y="-9710"/>
                          <a:pt x="2310239" y="549807"/>
                          <a:pt x="2367158" y="1108333"/>
                        </a:cubicBezTo>
                        <a:cubicBezTo>
                          <a:pt x="2365626" y="1705841"/>
                          <a:pt x="1812376" y="2251237"/>
                          <a:pt x="1183579" y="2216666"/>
                        </a:cubicBezTo>
                        <a:cubicBezTo>
                          <a:pt x="576623" y="2242820"/>
                          <a:pt x="33497" y="1728502"/>
                          <a:pt x="0" y="1108333"/>
                        </a:cubicBezTo>
                        <a:close/>
                      </a:path>
                      <a:path w="2367158" h="2216665" stroke="0" extrusionOk="0">
                        <a:moveTo>
                          <a:pt x="0" y="1108333"/>
                        </a:moveTo>
                        <a:cubicBezTo>
                          <a:pt x="-86324" y="442971"/>
                          <a:pt x="413771" y="43587"/>
                          <a:pt x="1183579" y="0"/>
                        </a:cubicBezTo>
                        <a:cubicBezTo>
                          <a:pt x="1886476" y="10363"/>
                          <a:pt x="2291376" y="498628"/>
                          <a:pt x="2367158" y="1108333"/>
                        </a:cubicBezTo>
                        <a:cubicBezTo>
                          <a:pt x="2309272" y="1776976"/>
                          <a:pt x="1820949" y="2306775"/>
                          <a:pt x="1183579" y="2216666"/>
                        </a:cubicBezTo>
                        <a:cubicBezTo>
                          <a:pt x="455065" y="2175719"/>
                          <a:pt x="57723" y="1748029"/>
                          <a:pt x="0" y="110833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7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4D79B104-34B3-28DA-F359-51A1ED140CAD}"/>
              </a:ext>
            </a:extLst>
          </p:cNvPr>
          <p:cNvSpPr txBox="1"/>
          <p:nvPr/>
        </p:nvSpPr>
        <p:spPr>
          <a:xfrm>
            <a:off x="18800374" y="7017328"/>
            <a:ext cx="3626764" cy="72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algn="ctr">
              <a:lnSpc>
                <a:spcPct val="90000"/>
              </a:lnSpc>
              <a:defRPr/>
            </a:pPr>
            <a:r>
              <a:rPr lang="ja-JP" altLang="en-GB" sz="4500" b="1">
                <a:solidFill>
                  <a:srgbClr val="EB196D"/>
                </a:solidFill>
              </a:rPr>
              <a:t>个人</a:t>
            </a:r>
            <a:endParaRPr lang="en-GB" sz="4500" b="1">
              <a:solidFill>
                <a:srgbClr val="EB196D"/>
              </a:solidFill>
              <a:latin typeface="Livvic SemiBold" pitchFamily="2" charset="77"/>
            </a:endParaRPr>
          </a:p>
        </p:txBody>
      </p:sp>
      <p:sp>
        <p:nvSpPr>
          <p:cNvPr id="29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1A478B93-57FE-03CD-90FB-969FE792A24F}"/>
              </a:ext>
            </a:extLst>
          </p:cNvPr>
          <p:cNvSpPr txBox="1"/>
          <p:nvPr/>
        </p:nvSpPr>
        <p:spPr>
          <a:xfrm>
            <a:off x="19459280" y="4557435"/>
            <a:ext cx="2308952" cy="72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algn="l">
              <a:lnSpc>
                <a:spcPct val="80000"/>
              </a:lnSpc>
              <a:defRPr sz="10200" spc="-306">
                <a:solidFill>
                  <a:srgbClr val="E6276E"/>
                </a:solidFill>
                <a:latin typeface="Livvic SemiBold"/>
                <a:ea typeface="Livvic SemiBold"/>
                <a:cs typeface="Livvic SemiBold"/>
                <a:sym typeface="Livvic SemiBold"/>
              </a:defRPr>
            </a:lvl1pPr>
          </a:lstStyle>
          <a:p>
            <a:pPr algn="ctr">
              <a:lnSpc>
                <a:spcPct val="90000"/>
              </a:lnSpc>
              <a:defRPr/>
            </a:pPr>
            <a:r>
              <a:rPr lang="ja-JP" altLang="en-GB" sz="4500" b="1">
                <a:solidFill>
                  <a:srgbClr val="EB196D"/>
                </a:solidFill>
              </a:rPr>
              <a:t>学校</a:t>
            </a:r>
            <a:endParaRPr lang="en-GB" sz="4500" b="1">
              <a:solidFill>
                <a:srgbClr val="EB196D"/>
              </a:solidFill>
              <a:latin typeface="Livvic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9544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3125</Words>
  <Application>Microsoft Office PowerPoint</Application>
  <PresentationFormat>Custom</PresentationFormat>
  <Paragraphs>356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Emiliano Di Renzo</dc:creator>
  <cp:lastModifiedBy>PD Academia</cp:lastModifiedBy>
  <cp:revision>1793</cp:revision>
  <dcterms:modified xsi:type="dcterms:W3CDTF">2024-10-03T01:27:46Z</dcterms:modified>
</cp:coreProperties>
</file>